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58" r:id="rId4"/>
    <p:sldId id="263" r:id="rId5"/>
    <p:sldId id="261" r:id="rId6"/>
    <p:sldId id="262" r:id="rId7"/>
    <p:sldId id="259" r:id="rId8"/>
    <p:sldId id="264" r:id="rId9"/>
    <p:sldId id="267" r:id="rId10"/>
    <p:sldId id="273" r:id="rId11"/>
    <p:sldId id="275" r:id="rId12"/>
    <p:sldId id="268" r:id="rId13"/>
    <p:sldId id="269" r:id="rId14"/>
    <p:sldId id="270" r:id="rId15"/>
    <p:sldId id="266" r:id="rId16"/>
    <p:sldId id="265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 varScale="1">
        <p:scale>
          <a:sx n="64" d="100"/>
          <a:sy n="64" d="100"/>
        </p:scale>
        <p:origin x="-100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dLbls>
            <c:dLbl>
              <c:idx val="0"/>
              <c:layout>
                <c:manualLayout>
                  <c:x val="-1.3166010498687685E-2"/>
                  <c:y val="-0.39859375000000002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zh-TW"/>
                </a:p>
              </c:txPr>
              <c:showVal val="1"/>
              <c:showCatName val="1"/>
              <c:showPercent val="1"/>
            </c:dLbl>
            <c:dLbl>
              <c:idx val="1"/>
              <c:layout>
                <c:manualLayout>
                  <c:x val="-4.8431348425196849E-2"/>
                  <c:y val="-3.4714566929133859E-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16518233267716556"/>
                  <c:y val="-1.18567913385827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Sheet1!$A$2:$A$5</c:f>
              <c:strCache>
                <c:ptCount val="3"/>
                <c:pt idx="0">
                  <c:v>同意</c:v>
                </c:pt>
                <c:pt idx="1">
                  <c:v>無意見</c:v>
                </c:pt>
                <c:pt idx="2">
                  <c:v>不同意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00586-B98F-4908-960A-83ED85B6C2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9855E-7B68-4CD4-A251-6F50EC9DCA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4A5-44EB-4360-BC5B-719EFD6552B6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E109-6241-4580-8EB7-9369FAE47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4A5-44EB-4360-BC5B-719EFD6552B6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E109-6241-4580-8EB7-9369FAE47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4A5-44EB-4360-BC5B-719EFD6552B6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E109-6241-4580-8EB7-9369FAE47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4A5-44EB-4360-BC5B-719EFD6552B6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E109-6241-4580-8EB7-9369FAE47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4A5-44EB-4360-BC5B-719EFD6552B6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E109-6241-4580-8EB7-9369FAE47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4A5-44EB-4360-BC5B-719EFD6552B6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E109-6241-4580-8EB7-9369FAE47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4A5-44EB-4360-BC5B-719EFD6552B6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E109-6241-4580-8EB7-9369FAE47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4A5-44EB-4360-BC5B-719EFD6552B6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E109-6241-4580-8EB7-9369FAE47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4A5-44EB-4360-BC5B-719EFD6552B6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E109-6241-4580-8EB7-9369FAE47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4A5-44EB-4360-BC5B-719EFD6552B6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E109-6241-4580-8EB7-9369FAE47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4A5-44EB-4360-BC5B-719EFD6552B6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E109-6241-4580-8EB7-9369FAE47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F64A5-44EB-4360-BC5B-719EFD6552B6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E109-6241-4580-8EB7-9369FAE47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0000勵害的LOGO\成果製作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-25558"/>
            <a:ext cx="8604448" cy="6883558"/>
          </a:xfrm>
          <a:prstGeom prst="rect">
            <a:avLst/>
          </a:prstGeom>
          <a:noFill/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22523" y="4030679"/>
            <a:ext cx="4591922" cy="600229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主任觀護人張裕煌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8104" y="1196752"/>
            <a:ext cx="3250704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活動照片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呈現格式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79513" y="260648"/>
          <a:ext cx="4896544" cy="6610416"/>
        </p:xfrm>
        <a:graphic>
          <a:graphicData uri="http://schemas.openxmlformats.org/drawingml/2006/table">
            <a:tbl>
              <a:tblPr/>
              <a:tblGrid>
                <a:gridCol w="418285"/>
                <a:gridCol w="2977628"/>
                <a:gridCol w="425376"/>
                <a:gridCol w="1075255"/>
              </a:tblGrid>
              <a:tr h="21602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latin typeface="Times New Roman"/>
                          <a:ea typeface="標楷體"/>
                        </a:rPr>
                        <a:t>105</a:t>
                      </a:r>
                      <a:r>
                        <a:rPr lang="zh-TW" altLang="en-US" sz="1800" b="1" kern="100" dirty="0" smtClean="0">
                          <a:latin typeface="Times New Roman"/>
                          <a:ea typeface="標楷體"/>
                        </a:rPr>
                        <a:t>年</a:t>
                      </a:r>
                      <a:r>
                        <a:rPr lang="zh-TW" sz="1800" b="1" kern="100" dirty="0" smtClean="0">
                          <a:latin typeface="Times New Roman"/>
                          <a:ea typeface="標楷體"/>
                        </a:rPr>
                        <a:t>Ｏ</a:t>
                      </a:r>
                      <a:r>
                        <a:rPr lang="zh-TW" sz="1800" b="1" kern="100" dirty="0">
                          <a:latin typeface="Times New Roman"/>
                          <a:ea typeface="標楷體"/>
                        </a:rPr>
                        <a:t>ＯＯＯ活動成果照片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9998" marR="9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/>
                          <a:ea typeface="標楷體"/>
                        </a:rPr>
                        <a:t>內容</a:t>
                      </a:r>
                      <a:endParaRPr lang="zh-TW" sz="1400" kern="100" dirty="0">
                        <a:latin typeface="Times New Roman"/>
                        <a:ea typeface="新細明體"/>
                      </a:endParaRPr>
                    </a:p>
                  </a:txBody>
                  <a:tcPr marL="9998" marR="9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</a:endParaRPr>
                    </a:p>
                  </a:txBody>
                  <a:tcPr marL="9998" marR="9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/>
                          <a:ea typeface="標楷體"/>
                        </a:rPr>
                        <a:t>日期</a:t>
                      </a:r>
                      <a:endParaRPr lang="zh-TW" sz="1400" kern="100">
                        <a:latin typeface="Times New Roman"/>
                        <a:ea typeface="新細明體"/>
                      </a:endParaRPr>
                    </a:p>
                  </a:txBody>
                  <a:tcPr marL="9998" marR="9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Times New Roman"/>
                          <a:ea typeface="標楷體"/>
                        </a:rPr>
                        <a:t>10</a:t>
                      </a:r>
                      <a:r>
                        <a:rPr lang="en-US" altLang="zh-TW" sz="1600" kern="100" dirty="0" smtClean="0">
                          <a:latin typeface="Times New Roman"/>
                          <a:ea typeface="標楷體"/>
                        </a:rPr>
                        <a:t>2</a:t>
                      </a:r>
                      <a:r>
                        <a:rPr lang="en-US" sz="1600" kern="100" dirty="0" smtClean="0">
                          <a:latin typeface="Times New Roman"/>
                          <a:ea typeface="標楷體"/>
                        </a:rPr>
                        <a:t>.0.0</a:t>
                      </a:r>
                      <a:endParaRPr lang="zh-TW" sz="1400" kern="100" dirty="0">
                        <a:latin typeface="Times New Roman"/>
                        <a:ea typeface="新細明體"/>
                      </a:endParaRPr>
                    </a:p>
                  </a:txBody>
                  <a:tcPr marL="9998" marR="9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/>
                          <a:ea typeface="標楷體"/>
                        </a:rPr>
                        <a:t>地點</a:t>
                      </a:r>
                      <a:endParaRPr lang="zh-TW" sz="1400" kern="100">
                        <a:latin typeface="Times New Roman"/>
                        <a:ea typeface="新細明體"/>
                      </a:endParaRPr>
                    </a:p>
                  </a:txBody>
                  <a:tcPr marL="9998" marR="9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</a:endParaRPr>
                    </a:p>
                  </a:txBody>
                  <a:tcPr marL="9998" marR="9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/>
                          <a:ea typeface="標楷體"/>
                        </a:rPr>
                        <a:t>人數</a:t>
                      </a:r>
                      <a:endParaRPr lang="zh-TW" sz="1400" kern="100" dirty="0">
                        <a:latin typeface="Times New Roman"/>
                        <a:ea typeface="新細明體"/>
                      </a:endParaRPr>
                    </a:p>
                  </a:txBody>
                  <a:tcPr marL="9998" marR="9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latin typeface="Times New Roman"/>
                          <a:ea typeface="標楷體"/>
                        </a:rPr>
                        <a:t>人</a:t>
                      </a:r>
                      <a:endParaRPr lang="zh-TW" sz="1400" kern="100" dirty="0">
                        <a:latin typeface="Times New Roman"/>
                        <a:ea typeface="新細明體"/>
                      </a:endParaRPr>
                    </a:p>
                  </a:txBody>
                  <a:tcPr marL="9998" marR="9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2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Times New Roman"/>
                        <a:ea typeface="標楷體"/>
                      </a:endParaRPr>
                    </a:p>
                  </a:txBody>
                  <a:tcPr marL="9998" marR="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9246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說明：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9998" marR="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4860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Times New Roman"/>
                        <a:ea typeface="標楷體"/>
                      </a:endParaRPr>
                    </a:p>
                  </a:txBody>
                  <a:tcPr marL="9998" marR="9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344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</a:rPr>
                        <a:t>說明：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9998" marR="9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橢圓形圖說文字 4"/>
          <p:cNvSpPr/>
          <p:nvPr/>
        </p:nvSpPr>
        <p:spPr>
          <a:xfrm>
            <a:off x="5292080" y="2996952"/>
            <a:ext cx="2880320" cy="1728192"/>
          </a:xfrm>
          <a:prstGeom prst="wedgeEllipseCallout">
            <a:avLst>
              <a:gd name="adj1" fmla="val -73564"/>
              <a:gd name="adj2" fmla="val -594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照片放在這裡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2080" y="0"/>
            <a:ext cx="3851920" cy="4104456"/>
          </a:xfrm>
        </p:spPr>
        <p:txBody>
          <a:bodyPr/>
          <a:lstStyle/>
          <a:p>
            <a:pPr algn="l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活動照片也可以用活潑的方式呈現。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 descr="D:\101觀護人室成果製作\司法保護評鑑書面報告\照片後製區\空中司法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016"/>
            <a:ext cx="4665288" cy="6597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4572000" y="2348880"/>
            <a:ext cx="3672408" cy="288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4427984" y="2276872"/>
            <a:ext cx="3672408" cy="2606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D:\0000勵害的LOGO\蝴蝶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600400" cy="297407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63888" y="1556792"/>
            <a:ext cx="5112568" cy="1143000"/>
          </a:xfrm>
        </p:spPr>
        <p:txBody>
          <a:bodyPr>
            <a:normAutofit/>
          </a:bodyPr>
          <a:lstStyle/>
          <a:p>
            <a:r>
              <a:rPr lang="zh-TW" altLang="zh-TW" sz="4800" b="1" dirty="0" smtClean="0">
                <a:latin typeface="標楷體" pitchFamily="65" charset="-120"/>
                <a:ea typeface="標楷體" pitchFamily="65" charset="-120"/>
              </a:rPr>
              <a:t>效益回饋分析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88843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針對活動之成效進行分析，可進行質化或量化分析。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分析結果請以統計表及統計圖（圓餅圖或長條圖等）呈現。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量化分析之統計數據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應以回饋單為基礎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，並以文字敘述及圖表呈現。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994122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成效分析範例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/>
          <a:lstStyle/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是否同意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參加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本活動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能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促進自我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成長：有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48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位（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94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％）學員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表示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課程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能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促進內在生命成長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graphicFrame>
        <p:nvGraphicFramePr>
          <p:cNvPr id="4" name="圖表 3"/>
          <p:cNvGraphicFramePr/>
          <p:nvPr/>
        </p:nvGraphicFramePr>
        <p:xfrm>
          <a:off x="683568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直線圖說文字 1 5"/>
          <p:cNvSpPr/>
          <p:nvPr/>
        </p:nvSpPr>
        <p:spPr>
          <a:xfrm>
            <a:off x="1547664" y="476672"/>
            <a:ext cx="2016224" cy="792088"/>
          </a:xfrm>
          <a:prstGeom prst="borderCallout1">
            <a:avLst>
              <a:gd name="adj1" fmla="val 61796"/>
              <a:gd name="adj2" fmla="val -5258"/>
              <a:gd name="adj3" fmla="val 112500"/>
              <a:gd name="adj4" fmla="val -383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需有文字敘述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直線圖說文字 1 6"/>
          <p:cNvSpPr/>
          <p:nvPr/>
        </p:nvSpPr>
        <p:spPr>
          <a:xfrm>
            <a:off x="6732240" y="3356992"/>
            <a:ext cx="2016224" cy="1224136"/>
          </a:xfrm>
          <a:prstGeom prst="borderCallout1">
            <a:avLst>
              <a:gd name="adj1" fmla="val 47806"/>
              <a:gd name="adj2" fmla="val -6027"/>
              <a:gd name="adj3" fmla="val 61921"/>
              <a:gd name="adj4" fmla="val -444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成效以統計圖呈現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346646"/>
            <a:ext cx="4032448" cy="778098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統計表範例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51523" y="1340769"/>
          <a:ext cx="8640954" cy="5112568"/>
        </p:xfrm>
        <a:graphic>
          <a:graphicData uri="http://schemas.openxmlformats.org/drawingml/2006/table">
            <a:tbl>
              <a:tblPr/>
              <a:tblGrid>
                <a:gridCol w="799164"/>
                <a:gridCol w="799164"/>
                <a:gridCol w="782514"/>
                <a:gridCol w="782514"/>
                <a:gridCol w="782514"/>
                <a:gridCol w="782514"/>
                <a:gridCol w="782514"/>
                <a:gridCol w="782514"/>
                <a:gridCol w="782514"/>
                <a:gridCol w="782514"/>
                <a:gridCol w="782514"/>
              </a:tblGrid>
              <a:tr h="429846">
                <a:tc>
                  <a:txBody>
                    <a:bodyPr/>
                    <a:lstStyle/>
                    <a:p>
                      <a:endParaRPr lang="zh-TW" sz="18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課程內容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時間安排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講授方式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8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月份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人數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滿意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尚可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不滿意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滿意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尚可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不滿意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滿意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尚可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不滿意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7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20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19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19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19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1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8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13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10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8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5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11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9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30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25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5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22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8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23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7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18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17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17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17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11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27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26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26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26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12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21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20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總人次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129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117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12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112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17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116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13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比例</a:t>
                      </a:r>
                      <a:r>
                        <a:rPr lang="en-US" sz="20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(%)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20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90.7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9.3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0.0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86.8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13.2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0.0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89.9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10.1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0.0</a:t>
                      </a:r>
                      <a:endParaRPr lang="zh-TW" sz="20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5" name="Picture 5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23528" y="188640"/>
            <a:ext cx="1021283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媒體報導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將媒體報導如：報紙、網路新聞等，以掃描或截圖方式截取，貼於成果冊內。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須於截圖內可得知報導者為何，如自由時報字樣等。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7171" name="Picture 3" descr="991008原味預犯團新聞新浪網2"/>
          <p:cNvPicPr>
            <a:picLocks noChangeAspect="1" noChangeArrowheads="1"/>
          </p:cNvPicPr>
          <p:nvPr/>
        </p:nvPicPr>
        <p:blipFill>
          <a:blip r:embed="rId2" cstate="print"/>
          <a:srcRect r="26667"/>
          <a:stretch>
            <a:fillRect/>
          </a:stretch>
        </p:blipFill>
        <p:spPr bwMode="auto">
          <a:xfrm>
            <a:off x="0" y="4005064"/>
            <a:ext cx="257831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6" y="3374711"/>
            <a:ext cx="4536504" cy="348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991008原味預犯團新聞桃園廣播電台新聞網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77072"/>
            <a:ext cx="3347864" cy="25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0000勵害的LOGO\小花去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256" y="1628800"/>
            <a:ext cx="6696744" cy="554529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活動計畫書、公文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放入活動計畫書、活動相關公文、申請表等，以表達出活動依據、活動辦理確實符合計畫。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0000勵害的LOGO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93096"/>
            <a:ext cx="2808312" cy="224665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課程表及回饋單等活動內容呈現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活動流程表、課程表、講義、簡報等。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回饋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學員參與活動或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課程後填寫之回饋單。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簽到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參與人員簽到單。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剪去單一角落矩形 6"/>
          <p:cNvSpPr/>
          <p:nvPr/>
        </p:nvSpPr>
        <p:spPr>
          <a:xfrm>
            <a:off x="1835696" y="1052736"/>
            <a:ext cx="3024336" cy="216024"/>
          </a:xfrm>
          <a:prstGeom prst="snip1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D:\0000勵害的LOGO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60032" y="3501008"/>
            <a:ext cx="3812480" cy="304998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3898776" cy="1138138"/>
          </a:xfrm>
        </p:spPr>
        <p:txBody>
          <a:bodyPr/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成果光碟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將成果光碟附於成果冊封底內頁，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請將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所有檔案及照片成果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燒製成光碟片附於成果冊中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20336">
            <a:off x="437446" y="229930"/>
            <a:ext cx="1296144" cy="1385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000勵害的LOGO\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9144000" cy="621890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287016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謝謝聆聽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成果冊應有的內容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3732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封面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活動內容簡述 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活動照片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效益回饋分析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媒體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報導、法務通訊等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計畫書、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公文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課程表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、簽到單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回饋單等活動內容呈現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成果光碟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封面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256584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須清楚標示以下內容：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「活動計畫名稱」成果冊，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EX: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法治教育成果冊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主辦及協辦單位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「本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活動由桃園地檢署緩起訴處分金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支應辦理」字樣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日期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另應於封面放上活動照片或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LOGO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以突顯本活動內容。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D:\0000勵害的LOGO\愛心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8640"/>
            <a:ext cx="1520081" cy="1105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01觀護人室成果製作\0209宗-團體\封面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7863"/>
            <a:ext cx="4680520" cy="6619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860032" y="548680"/>
            <a:ext cx="40324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封面範例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932040" y="1556792"/>
            <a:ext cx="3960440" cy="36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封面須標示「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標題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」「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辦理單位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」「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緩起訴處分金支應字樣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」等。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其中緩起訴處分金支應字樣，是為核銷用，不可省略，活動期間拍照之照片中，亦應有此字樣。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直線圖說文字 2 6"/>
          <p:cNvSpPr/>
          <p:nvPr/>
        </p:nvSpPr>
        <p:spPr>
          <a:xfrm>
            <a:off x="5076056" y="5445224"/>
            <a:ext cx="2304256" cy="747464"/>
          </a:xfrm>
          <a:prstGeom prst="borderCallout2">
            <a:avLst>
              <a:gd name="adj1" fmla="val 49852"/>
              <a:gd name="adj2" fmla="val -1607"/>
              <a:gd name="adj3" fmla="val 41558"/>
              <a:gd name="adj4" fmla="val -24738"/>
              <a:gd name="adj5" fmla="val -66859"/>
              <a:gd name="adj6" fmla="val -722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中間放一張活動照片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直線圖說文字 2 7"/>
          <p:cNvSpPr/>
          <p:nvPr/>
        </p:nvSpPr>
        <p:spPr>
          <a:xfrm>
            <a:off x="395536" y="5301208"/>
            <a:ext cx="2376264" cy="747464"/>
          </a:xfrm>
          <a:prstGeom prst="borderCallout2">
            <a:avLst>
              <a:gd name="adj1" fmla="val 45705"/>
              <a:gd name="adj2" fmla="val -2280"/>
              <a:gd name="adj3" fmla="val 107909"/>
              <a:gd name="adj4" fmla="val -9268"/>
              <a:gd name="adj5" fmla="val 161221"/>
              <a:gd name="adj6" fmla="val -2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此字樣務必標上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4032448" cy="100811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封面範例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 descr="D:\101觀護人室成果製作\宏善寺\封面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536504" cy="64175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文字方塊 4"/>
          <p:cNvSpPr txBox="1"/>
          <p:nvPr/>
        </p:nvSpPr>
        <p:spPr>
          <a:xfrm>
            <a:off x="5364088" y="1844824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封面格式不拘，然因突顯本活動名稱，辦理單位等，本活動名為福至心靈法治教育課程，為突顯以心靈教化為主之目的，而設計簡單之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LOGO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置於封面。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101觀護人室成果製作\就業活動\封面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36864"/>
            <a:ext cx="4032448" cy="5704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644008" y="0"/>
            <a:ext cx="4032448" cy="100811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封面範例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2" descr="D:\101觀護人室成果製作\司法保護評鑑書面報告\LOGO\封面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" y="59952"/>
            <a:ext cx="4418458" cy="6249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  <a:sym typeface="Wingdings 2"/>
              </a:rPr>
              <a:t>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目錄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sym typeface="Wingdings 2"/>
              </a:rPr>
              <a:t>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成果冊順序安排如下：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活動內容簡述 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活動照片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效益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回饋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分析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媒體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報導、法務通訊等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計畫書、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公文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課程表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及回饋單等活動內容呈現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附件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：成果光碟〈請將所有檔案及照片成果燒製成光碟片附於成果冊中〉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E\原味預犯團\LOGO\原味預犯團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404998"/>
            <a:ext cx="5760639" cy="4560506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活動內容簡述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簡述此活動辦理之緣起、目的、宗旨、對象、辦理方式、成效等。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活動內容簡述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以簡明呈現，使閱讀者能立即瞭解活動意旨為宜。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活動照片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如下頁格式，呈現成果照片。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照片張數無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限制，然不宜過多。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照片須突顯活動內容、人數、成效等，各活動並可放參與人員合照之照片。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照片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中須有本活動由桃園地檢署緩起訴處分金支應之字樣，可藉由海報、布條等呈現。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774</Words>
  <Application>Microsoft Office PowerPoint</Application>
  <PresentationFormat>如螢幕大小 (4:3)</PresentationFormat>
  <Paragraphs>183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投影片 1</vt:lpstr>
      <vt:lpstr>成果冊應有的內容</vt:lpstr>
      <vt:lpstr>封面</vt:lpstr>
      <vt:lpstr>投影片 4</vt:lpstr>
      <vt:lpstr>封面範例</vt:lpstr>
      <vt:lpstr>封面範例</vt:lpstr>
      <vt:lpstr> 目錄 </vt:lpstr>
      <vt:lpstr>活動內容簡述</vt:lpstr>
      <vt:lpstr>活動照片</vt:lpstr>
      <vt:lpstr>活動照片 呈現格式</vt:lpstr>
      <vt:lpstr>活動照片也可以用活潑的方式呈現。</vt:lpstr>
      <vt:lpstr>效益回饋分析</vt:lpstr>
      <vt:lpstr>成效分析範例</vt:lpstr>
      <vt:lpstr>統計表範例</vt:lpstr>
      <vt:lpstr>媒體報導</vt:lpstr>
      <vt:lpstr>活動計畫書、公文</vt:lpstr>
      <vt:lpstr>課程表及回饋單等活動內容呈現</vt:lpstr>
      <vt:lpstr>成果光碟</vt:lpstr>
      <vt:lpstr>謝謝聆聽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成果製作範例</dc:title>
  <dc:creator>Admin</dc:creator>
  <cp:lastModifiedBy>admin</cp:lastModifiedBy>
  <cp:revision>23</cp:revision>
  <dcterms:created xsi:type="dcterms:W3CDTF">2013-01-04T07:51:22Z</dcterms:created>
  <dcterms:modified xsi:type="dcterms:W3CDTF">2015-09-08T03:21:10Z</dcterms:modified>
</cp:coreProperties>
</file>