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4"/>
  </p:notesMasterIdLst>
  <p:handoutMasterIdLst>
    <p:handoutMasterId r:id="rId25"/>
  </p:handoutMasterIdLst>
  <p:sldIdLst>
    <p:sldId id="256" r:id="rId2"/>
    <p:sldId id="257" r:id="rId3"/>
    <p:sldId id="259" r:id="rId4"/>
    <p:sldId id="258" r:id="rId5"/>
    <p:sldId id="284" r:id="rId6"/>
    <p:sldId id="285" r:id="rId7"/>
    <p:sldId id="286" r:id="rId8"/>
    <p:sldId id="261" r:id="rId9"/>
    <p:sldId id="263" r:id="rId10"/>
    <p:sldId id="280" r:id="rId11"/>
    <p:sldId id="283" r:id="rId12"/>
    <p:sldId id="266" r:id="rId13"/>
    <p:sldId id="274" r:id="rId14"/>
    <p:sldId id="281" r:id="rId15"/>
    <p:sldId id="265" r:id="rId16"/>
    <p:sldId id="270" r:id="rId17"/>
    <p:sldId id="279" r:id="rId18"/>
    <p:sldId id="275" r:id="rId19"/>
    <p:sldId id="276" r:id="rId20"/>
    <p:sldId id="278" r:id="rId21"/>
    <p:sldId id="272" r:id="rId22"/>
    <p:sldId id="277" r:id="rId23"/>
  </p:sldIdLst>
  <p:sldSz cx="9144000" cy="6858000" type="screen4x3"/>
  <p:notesSz cx="6797675" cy="987425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6600"/>
    <a:srgbClr val="CCFFCC"/>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1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68A78E-CC20-4D8F-8E83-F411067C4AA6}" type="doc">
      <dgm:prSet loTypeId="urn:microsoft.com/office/officeart/2005/8/layout/hierarchy4" loCatId="relationship" qsTypeId="urn:microsoft.com/office/officeart/2005/8/quickstyle/simple3" qsCatId="simple" csTypeId="urn:microsoft.com/office/officeart/2005/8/colors/accent2_2" csCatId="accent2"/>
      <dgm:spPr/>
      <dgm:t>
        <a:bodyPr/>
        <a:lstStyle/>
        <a:p>
          <a:endParaRPr lang="zh-TW" altLang="en-US"/>
        </a:p>
      </dgm:t>
    </dgm:pt>
    <dgm:pt modelId="{B86DA3FC-A926-4956-8977-99EEC682A590}">
      <dgm:prSet/>
      <dgm:spPr/>
      <dgm:t>
        <a:bodyPr/>
        <a:lstStyle/>
        <a:p>
          <a:pPr rtl="0"/>
          <a:r>
            <a:rPr lang="zh-TW" dirty="0" smtClean="0">
              <a:latin typeface="標楷體" pitchFamily="65" charset="-120"/>
              <a:ea typeface="標楷體" pitchFamily="65" charset="-120"/>
            </a:rPr>
            <a:t>臺灣桃園地方法院檢察署 </a:t>
          </a:r>
          <a:endParaRPr lang="zh-TW" dirty="0">
            <a:latin typeface="標楷體" pitchFamily="65" charset="-120"/>
            <a:ea typeface="標楷體" pitchFamily="65" charset="-120"/>
          </a:endParaRPr>
        </a:p>
      </dgm:t>
    </dgm:pt>
    <dgm:pt modelId="{0FA7B5DA-CAF2-4AFE-8C9D-5417FC5D8FB8}" type="parTrans" cxnId="{F97E1053-EDA4-4A0C-B8E8-AA23CEEDC5F7}">
      <dgm:prSet/>
      <dgm:spPr/>
      <dgm:t>
        <a:bodyPr/>
        <a:lstStyle/>
        <a:p>
          <a:endParaRPr lang="zh-TW" altLang="en-US"/>
        </a:p>
      </dgm:t>
    </dgm:pt>
    <dgm:pt modelId="{DB7D0F18-740A-433C-B173-9BD62734DDED}" type="sibTrans" cxnId="{F97E1053-EDA4-4A0C-B8E8-AA23CEEDC5F7}">
      <dgm:prSet/>
      <dgm:spPr/>
      <dgm:t>
        <a:bodyPr/>
        <a:lstStyle/>
        <a:p>
          <a:endParaRPr lang="zh-TW" altLang="en-US"/>
        </a:p>
      </dgm:t>
    </dgm:pt>
    <dgm:pt modelId="{79E874A0-7DDB-48CA-95FD-B623919549A6}" type="pres">
      <dgm:prSet presAssocID="{6D68A78E-CC20-4D8F-8E83-F411067C4AA6}" presName="Name0" presStyleCnt="0">
        <dgm:presLayoutVars>
          <dgm:chPref val="1"/>
          <dgm:dir/>
          <dgm:animOne val="branch"/>
          <dgm:animLvl val="lvl"/>
          <dgm:resizeHandles/>
        </dgm:presLayoutVars>
      </dgm:prSet>
      <dgm:spPr/>
      <dgm:t>
        <a:bodyPr/>
        <a:lstStyle/>
        <a:p>
          <a:endParaRPr lang="zh-TW" altLang="en-US"/>
        </a:p>
      </dgm:t>
    </dgm:pt>
    <dgm:pt modelId="{7DF66152-8453-494D-929F-D81D2E4C2B29}" type="pres">
      <dgm:prSet presAssocID="{B86DA3FC-A926-4956-8977-99EEC682A590}" presName="vertOne" presStyleCnt="0"/>
      <dgm:spPr/>
    </dgm:pt>
    <dgm:pt modelId="{70CAE8DE-BC07-406D-807B-A26DB704B0F2}" type="pres">
      <dgm:prSet presAssocID="{B86DA3FC-A926-4956-8977-99EEC682A590}" presName="txOne" presStyleLbl="node0" presStyleIdx="0" presStyleCnt="1" custLinFactNeighborY="-18182">
        <dgm:presLayoutVars>
          <dgm:chPref val="3"/>
        </dgm:presLayoutVars>
      </dgm:prSet>
      <dgm:spPr/>
      <dgm:t>
        <a:bodyPr/>
        <a:lstStyle/>
        <a:p>
          <a:endParaRPr lang="zh-TW" altLang="en-US"/>
        </a:p>
      </dgm:t>
    </dgm:pt>
    <dgm:pt modelId="{ABBC1685-70A5-406D-8B8D-06A42AFDBC08}" type="pres">
      <dgm:prSet presAssocID="{B86DA3FC-A926-4956-8977-99EEC682A590}" presName="horzOne" presStyleCnt="0"/>
      <dgm:spPr/>
    </dgm:pt>
  </dgm:ptLst>
  <dgm:cxnLst>
    <dgm:cxn modelId="{3046F711-4CDA-426A-973E-7FD8B5EA2F07}" type="presOf" srcId="{B86DA3FC-A926-4956-8977-99EEC682A590}" destId="{70CAE8DE-BC07-406D-807B-A26DB704B0F2}" srcOrd="0" destOrd="0" presId="urn:microsoft.com/office/officeart/2005/8/layout/hierarchy4"/>
    <dgm:cxn modelId="{F97E1053-EDA4-4A0C-B8E8-AA23CEEDC5F7}" srcId="{6D68A78E-CC20-4D8F-8E83-F411067C4AA6}" destId="{B86DA3FC-A926-4956-8977-99EEC682A590}" srcOrd="0" destOrd="0" parTransId="{0FA7B5DA-CAF2-4AFE-8C9D-5417FC5D8FB8}" sibTransId="{DB7D0F18-740A-433C-B173-9BD62734DDED}"/>
    <dgm:cxn modelId="{D344BEC1-9F62-4EF9-85BE-F53D58A9820A}" type="presOf" srcId="{6D68A78E-CC20-4D8F-8E83-F411067C4AA6}" destId="{79E874A0-7DDB-48CA-95FD-B623919549A6}" srcOrd="0" destOrd="0" presId="urn:microsoft.com/office/officeart/2005/8/layout/hierarchy4"/>
    <dgm:cxn modelId="{9C3FB172-9627-4093-9171-86BC266966C4}" type="presParOf" srcId="{79E874A0-7DDB-48CA-95FD-B623919549A6}" destId="{7DF66152-8453-494D-929F-D81D2E4C2B29}" srcOrd="0" destOrd="0" presId="urn:microsoft.com/office/officeart/2005/8/layout/hierarchy4"/>
    <dgm:cxn modelId="{C4881449-FF0A-4B82-82EA-B9ED07C9A362}" type="presParOf" srcId="{7DF66152-8453-494D-929F-D81D2E4C2B29}" destId="{70CAE8DE-BC07-406D-807B-A26DB704B0F2}" srcOrd="0" destOrd="0" presId="urn:microsoft.com/office/officeart/2005/8/layout/hierarchy4"/>
    <dgm:cxn modelId="{BAA4455D-01A2-419D-A5BE-DF571C1C5186}" type="presParOf" srcId="{7DF66152-8453-494D-929F-D81D2E4C2B29}" destId="{ABBC1685-70A5-406D-8B8D-06A42AFDBC08}" srcOrd="1" destOrd="0" presId="urn:microsoft.com/office/officeart/2005/8/layout/hierarchy4"/>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C49CF6-2C56-4770-A9EA-8FA8E1CC81A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TW" altLang="en-US"/>
        </a:p>
      </dgm:t>
    </dgm:pt>
    <dgm:pt modelId="{0916A3ED-4B3B-40A9-8EBA-6F46D4B873D1}">
      <dgm:prSet/>
      <dgm:spPr>
        <a:solidFill>
          <a:srgbClr val="0070C0"/>
        </a:solidFill>
      </dgm:spPr>
      <dgm:t>
        <a:bodyPr/>
        <a:lstStyle/>
        <a:p>
          <a:pPr rtl="0"/>
          <a:endParaRPr lang="zh-TW" dirty="0"/>
        </a:p>
      </dgm:t>
    </dgm:pt>
    <dgm:pt modelId="{9A08C70A-A4A3-4F2C-8B61-9FF8670C6D7D}" type="parTrans" cxnId="{B4248DC8-3000-4AD3-8704-D5C708B7859D}">
      <dgm:prSet/>
      <dgm:spPr/>
      <dgm:t>
        <a:bodyPr/>
        <a:lstStyle/>
        <a:p>
          <a:endParaRPr lang="zh-TW" altLang="en-US"/>
        </a:p>
      </dgm:t>
    </dgm:pt>
    <dgm:pt modelId="{93D6430F-E227-4B55-848A-3D46C8D419E5}" type="sibTrans" cxnId="{B4248DC8-3000-4AD3-8704-D5C708B7859D}">
      <dgm:prSet/>
      <dgm:spPr/>
      <dgm:t>
        <a:bodyPr/>
        <a:lstStyle/>
        <a:p>
          <a:endParaRPr lang="zh-TW" altLang="en-US"/>
        </a:p>
      </dgm:t>
    </dgm:pt>
    <dgm:pt modelId="{1D0F894D-062B-437E-B004-CBD912CA2F2E}">
      <dgm:prSet/>
      <dgm:spPr>
        <a:solidFill>
          <a:srgbClr val="0070C0"/>
        </a:solidFill>
      </dgm:spPr>
      <dgm:t>
        <a:bodyPr/>
        <a:lstStyle/>
        <a:p>
          <a:pPr rtl="0"/>
          <a:endParaRPr lang="zh-TW" dirty="0"/>
        </a:p>
      </dgm:t>
    </dgm:pt>
    <dgm:pt modelId="{81AF4598-4C44-4F01-B517-51769AC4269D}" type="parTrans" cxnId="{75034A35-31ED-4511-8AA4-0A5BA128E7C8}">
      <dgm:prSet/>
      <dgm:spPr/>
      <dgm:t>
        <a:bodyPr/>
        <a:lstStyle/>
        <a:p>
          <a:endParaRPr lang="zh-TW" altLang="en-US"/>
        </a:p>
      </dgm:t>
    </dgm:pt>
    <dgm:pt modelId="{8E5FBEB2-C6A8-4A5A-9CA3-8E20AE237FBC}" type="sibTrans" cxnId="{75034A35-31ED-4511-8AA4-0A5BA128E7C8}">
      <dgm:prSet/>
      <dgm:spPr/>
      <dgm:t>
        <a:bodyPr/>
        <a:lstStyle/>
        <a:p>
          <a:endParaRPr lang="zh-TW" altLang="en-US"/>
        </a:p>
      </dgm:t>
    </dgm:pt>
    <dgm:pt modelId="{9E599FE0-FD21-4937-B223-1E53743D1BB2}">
      <dgm:prSet/>
      <dgm:spPr>
        <a:solidFill>
          <a:srgbClr val="0070C0"/>
        </a:solidFill>
      </dgm:spPr>
      <dgm:t>
        <a:bodyPr/>
        <a:lstStyle/>
        <a:p>
          <a:pPr rtl="0"/>
          <a:r>
            <a:rPr lang="zh-TW" dirty="0" smtClean="0"/>
            <a:t> </a:t>
          </a:r>
          <a:endParaRPr lang="zh-TW" dirty="0"/>
        </a:p>
      </dgm:t>
    </dgm:pt>
    <dgm:pt modelId="{96F77E74-9E94-4B82-9E2D-5C439D53CDFF}" type="parTrans" cxnId="{091263C6-79FF-4C9B-BDD4-3DC128B48AFB}">
      <dgm:prSet/>
      <dgm:spPr/>
      <dgm:t>
        <a:bodyPr/>
        <a:lstStyle/>
        <a:p>
          <a:endParaRPr lang="zh-TW" altLang="en-US"/>
        </a:p>
      </dgm:t>
    </dgm:pt>
    <dgm:pt modelId="{FB1CB94E-E56C-49B5-B0B3-A9A30220710F}" type="sibTrans" cxnId="{091263C6-79FF-4C9B-BDD4-3DC128B48AFB}">
      <dgm:prSet/>
      <dgm:spPr/>
      <dgm:t>
        <a:bodyPr/>
        <a:lstStyle/>
        <a:p>
          <a:endParaRPr lang="zh-TW" altLang="en-US"/>
        </a:p>
      </dgm:t>
    </dgm:pt>
    <dgm:pt modelId="{CB15D06F-6C11-4F1A-90EC-A186EC77AACA}">
      <dgm:prSet/>
      <dgm:spPr>
        <a:solidFill>
          <a:srgbClr val="0070C0"/>
        </a:solidFill>
      </dgm:spPr>
      <dgm:t>
        <a:bodyPr/>
        <a:lstStyle/>
        <a:p>
          <a:pPr rtl="0"/>
          <a:endParaRPr lang="zh-TW" dirty="0"/>
        </a:p>
      </dgm:t>
    </dgm:pt>
    <dgm:pt modelId="{B2040E04-DCFC-4083-A034-FD5BB25BE283}" type="parTrans" cxnId="{D7A750DC-C025-491B-B03F-8B09648AA274}">
      <dgm:prSet/>
      <dgm:spPr/>
      <dgm:t>
        <a:bodyPr/>
        <a:lstStyle/>
        <a:p>
          <a:endParaRPr lang="zh-TW" altLang="en-US"/>
        </a:p>
      </dgm:t>
    </dgm:pt>
    <dgm:pt modelId="{9FD041FE-0A98-4A9F-B83C-5DB1FC5EC46E}" type="sibTrans" cxnId="{D7A750DC-C025-491B-B03F-8B09648AA274}">
      <dgm:prSet/>
      <dgm:spPr/>
      <dgm:t>
        <a:bodyPr/>
        <a:lstStyle/>
        <a:p>
          <a:endParaRPr lang="zh-TW" altLang="en-US"/>
        </a:p>
      </dgm:t>
    </dgm:pt>
    <dgm:pt modelId="{1DA85186-013A-44B8-9A06-CCFA79E868F4}">
      <dgm:prSet/>
      <dgm:spPr>
        <a:solidFill>
          <a:srgbClr val="0070C0"/>
        </a:solidFill>
      </dgm:spPr>
      <dgm:t>
        <a:bodyPr/>
        <a:lstStyle/>
        <a:p>
          <a:pPr rtl="0"/>
          <a:r>
            <a:rPr lang="zh-TW" dirty="0" smtClean="0"/>
            <a:t> </a:t>
          </a:r>
          <a:endParaRPr lang="zh-TW" dirty="0"/>
        </a:p>
      </dgm:t>
    </dgm:pt>
    <dgm:pt modelId="{88FAC4AB-33BE-4318-AF82-C868E67F2A1C}" type="parTrans" cxnId="{6B9241D3-0BCD-4729-A8D8-390715446A9E}">
      <dgm:prSet/>
      <dgm:spPr/>
      <dgm:t>
        <a:bodyPr/>
        <a:lstStyle/>
        <a:p>
          <a:endParaRPr lang="zh-TW" altLang="en-US"/>
        </a:p>
      </dgm:t>
    </dgm:pt>
    <dgm:pt modelId="{C72CAF0E-EBF5-44B7-AAFA-42953919FAE5}" type="sibTrans" cxnId="{6B9241D3-0BCD-4729-A8D8-390715446A9E}">
      <dgm:prSet/>
      <dgm:spPr/>
      <dgm:t>
        <a:bodyPr/>
        <a:lstStyle/>
        <a:p>
          <a:endParaRPr lang="zh-TW" altLang="en-US"/>
        </a:p>
      </dgm:t>
    </dgm:pt>
    <dgm:pt modelId="{2CF3A79A-0BC3-40FD-AD28-60C43822301E}">
      <dgm:prSet/>
      <dgm:spPr>
        <a:solidFill>
          <a:srgbClr val="0070C0"/>
        </a:solidFill>
      </dgm:spPr>
      <dgm:t>
        <a:bodyPr/>
        <a:lstStyle/>
        <a:p>
          <a:pPr rtl="0"/>
          <a:endParaRPr lang="zh-TW" dirty="0"/>
        </a:p>
      </dgm:t>
    </dgm:pt>
    <dgm:pt modelId="{25DA0C85-38D2-4212-B981-17596268F634}" type="parTrans" cxnId="{80264D72-6D73-4E37-88D6-BFE40162F50C}">
      <dgm:prSet/>
      <dgm:spPr/>
      <dgm:t>
        <a:bodyPr/>
        <a:lstStyle/>
        <a:p>
          <a:endParaRPr lang="zh-TW" altLang="en-US"/>
        </a:p>
      </dgm:t>
    </dgm:pt>
    <dgm:pt modelId="{12DE3D73-1CC6-4B75-89E2-5DBA28072AE7}" type="sibTrans" cxnId="{80264D72-6D73-4E37-88D6-BFE40162F50C}">
      <dgm:prSet/>
      <dgm:spPr/>
      <dgm:t>
        <a:bodyPr/>
        <a:lstStyle/>
        <a:p>
          <a:endParaRPr lang="zh-TW" altLang="en-US"/>
        </a:p>
      </dgm:t>
    </dgm:pt>
    <dgm:pt modelId="{44099282-DF44-4A6D-83CF-1AD29F1E173C}">
      <dgm:prSet custT="1"/>
      <dgm:spPr>
        <a:solidFill>
          <a:schemeClr val="accent1">
            <a:lumMod val="20000"/>
            <a:lumOff val="80000"/>
            <a:alpha val="90000"/>
          </a:schemeClr>
        </a:solidFill>
      </dgm:spPr>
      <dgm:t>
        <a:bodyPr/>
        <a:lstStyle/>
        <a:p>
          <a:pPr rtl="0"/>
          <a:r>
            <a:rPr lang="zh-TW" altLang="en-US" sz="2800" dirty="0" smtClean="0">
              <a:latin typeface="標楷體" pitchFamily="65" charset="-120"/>
              <a:ea typeface="標楷體" pitchFamily="65" charset="-120"/>
            </a:rPr>
            <a:t>緩起訴處分金作業規定 </a:t>
          </a:r>
          <a:endParaRPr lang="zh-TW" altLang="en-US" sz="2800" dirty="0">
            <a:latin typeface="標楷體" pitchFamily="65" charset="-120"/>
            <a:ea typeface="標楷體" pitchFamily="65" charset="-120"/>
          </a:endParaRPr>
        </a:p>
      </dgm:t>
    </dgm:pt>
    <dgm:pt modelId="{1D89E739-AC68-42B7-BEC5-BC7EFA83F2DF}" type="parTrans" cxnId="{9E4E0B33-EA02-477A-851D-E97972563050}">
      <dgm:prSet/>
      <dgm:spPr/>
      <dgm:t>
        <a:bodyPr/>
        <a:lstStyle/>
        <a:p>
          <a:endParaRPr lang="zh-TW" altLang="en-US"/>
        </a:p>
      </dgm:t>
    </dgm:pt>
    <dgm:pt modelId="{7567B24D-7D03-4CE6-A900-E13D51FF0259}" type="sibTrans" cxnId="{9E4E0B33-EA02-477A-851D-E97972563050}">
      <dgm:prSet/>
      <dgm:spPr/>
      <dgm:t>
        <a:bodyPr/>
        <a:lstStyle/>
        <a:p>
          <a:endParaRPr lang="zh-TW" altLang="en-US"/>
        </a:p>
      </dgm:t>
    </dgm:pt>
    <dgm:pt modelId="{048CE8DF-99EB-484C-BB74-87D3B9CA69B2}">
      <dgm:prSet custT="1"/>
      <dgm:spPr>
        <a:solidFill>
          <a:schemeClr val="accent1">
            <a:lumMod val="20000"/>
            <a:lumOff val="80000"/>
            <a:alpha val="90000"/>
          </a:schemeClr>
        </a:solidFill>
      </dgm:spPr>
      <dgm:t>
        <a:bodyPr/>
        <a:lstStyle/>
        <a:p>
          <a:pPr rtl="0"/>
          <a:r>
            <a:rPr lang="zh-TW" altLang="en-US" sz="2800" dirty="0" smtClean="0">
              <a:latin typeface="標楷體" pitchFamily="65" charset="-120"/>
              <a:ea typeface="標楷體" pitchFamily="65" charset="-120"/>
            </a:rPr>
            <a:t>申請補助經費預算表 </a:t>
          </a:r>
          <a:endParaRPr lang="zh-TW" altLang="en-US" sz="2800" dirty="0">
            <a:latin typeface="標楷體" pitchFamily="65" charset="-120"/>
            <a:ea typeface="標楷體" pitchFamily="65" charset="-120"/>
          </a:endParaRPr>
        </a:p>
      </dgm:t>
    </dgm:pt>
    <dgm:pt modelId="{B9DB67C2-6AE9-4F48-ADEA-035455D7AB90}" type="parTrans" cxnId="{E2CB7EDF-E3C4-4929-A426-A3F73DA31D5B}">
      <dgm:prSet/>
      <dgm:spPr/>
      <dgm:t>
        <a:bodyPr/>
        <a:lstStyle/>
        <a:p>
          <a:endParaRPr lang="zh-TW" altLang="en-US"/>
        </a:p>
      </dgm:t>
    </dgm:pt>
    <dgm:pt modelId="{D8B0FEC5-5873-41B0-8103-6CF93E45FA80}" type="sibTrans" cxnId="{E2CB7EDF-E3C4-4929-A426-A3F73DA31D5B}">
      <dgm:prSet/>
      <dgm:spPr/>
      <dgm:t>
        <a:bodyPr/>
        <a:lstStyle/>
        <a:p>
          <a:endParaRPr lang="zh-TW" altLang="en-US"/>
        </a:p>
      </dgm:t>
    </dgm:pt>
    <dgm:pt modelId="{5F534604-B12C-44FA-BDF1-1A441A1934C7}">
      <dgm:prSet custT="1"/>
      <dgm:spPr>
        <a:solidFill>
          <a:schemeClr val="accent1">
            <a:lumMod val="20000"/>
            <a:lumOff val="80000"/>
            <a:alpha val="90000"/>
          </a:schemeClr>
        </a:solidFill>
      </dgm:spPr>
      <dgm:t>
        <a:bodyPr/>
        <a:lstStyle/>
        <a:p>
          <a:pPr rtl="0"/>
          <a:r>
            <a:rPr lang="zh-TW" altLang="en-US" sz="2800" dirty="0" smtClean="0">
              <a:latin typeface="標楷體" pitchFamily="65" charset="-120"/>
              <a:ea typeface="標楷體" pitchFamily="65" charset="-120"/>
            </a:rPr>
            <a:t>報送成果及經費結報 </a:t>
          </a:r>
          <a:endParaRPr lang="zh-TW" altLang="en-US" sz="2800" dirty="0">
            <a:latin typeface="標楷體" pitchFamily="65" charset="-120"/>
            <a:ea typeface="標楷體" pitchFamily="65" charset="-120"/>
          </a:endParaRPr>
        </a:p>
      </dgm:t>
    </dgm:pt>
    <dgm:pt modelId="{F809C45A-F6B4-406E-8D9D-3D955E13C9E9}" type="parTrans" cxnId="{6F6CA0D9-715B-47A2-96B7-37B274EE42B1}">
      <dgm:prSet/>
      <dgm:spPr/>
      <dgm:t>
        <a:bodyPr/>
        <a:lstStyle/>
        <a:p>
          <a:endParaRPr lang="zh-TW" altLang="en-US"/>
        </a:p>
      </dgm:t>
    </dgm:pt>
    <dgm:pt modelId="{6446AB50-04B7-418C-9D05-6D726D47A777}" type="sibTrans" cxnId="{6F6CA0D9-715B-47A2-96B7-37B274EE42B1}">
      <dgm:prSet/>
      <dgm:spPr/>
      <dgm:t>
        <a:bodyPr/>
        <a:lstStyle/>
        <a:p>
          <a:endParaRPr lang="zh-TW" altLang="en-US"/>
        </a:p>
      </dgm:t>
    </dgm:pt>
    <dgm:pt modelId="{171BCDCA-7663-458D-AC78-1579D9B20399}">
      <dgm:prSet custT="1"/>
      <dgm:spPr>
        <a:solidFill>
          <a:schemeClr val="accent1">
            <a:lumMod val="20000"/>
            <a:lumOff val="80000"/>
            <a:alpha val="90000"/>
          </a:schemeClr>
        </a:solidFill>
      </dgm:spPr>
      <dgm:t>
        <a:bodyPr/>
        <a:lstStyle/>
        <a:p>
          <a:r>
            <a:rPr lang="zh-TW" altLang="en-US" sz="2800" dirty="0" smtClean="0">
              <a:latin typeface="標楷體" pitchFamily="65" charset="-120"/>
              <a:ea typeface="標楷體" pitchFamily="65" charset="-120"/>
            </a:rPr>
            <a:t>緩起訴處分金經費核銷注意事項 </a:t>
          </a:r>
          <a:endParaRPr lang="zh-TW" altLang="en-US" sz="2800" dirty="0">
            <a:latin typeface="標楷體" pitchFamily="65" charset="-120"/>
            <a:ea typeface="標楷體" pitchFamily="65" charset="-120"/>
          </a:endParaRPr>
        </a:p>
      </dgm:t>
    </dgm:pt>
    <dgm:pt modelId="{13C9DC40-3841-4372-B71C-E1FC4333BB7B}" type="parTrans" cxnId="{FF4F09B6-42B2-4102-BC93-26199890A68D}">
      <dgm:prSet/>
      <dgm:spPr/>
      <dgm:t>
        <a:bodyPr/>
        <a:lstStyle/>
        <a:p>
          <a:endParaRPr lang="zh-TW" altLang="en-US"/>
        </a:p>
      </dgm:t>
    </dgm:pt>
    <dgm:pt modelId="{DDE476BD-FABD-4FA4-9714-FAC7F198A49D}" type="sibTrans" cxnId="{FF4F09B6-42B2-4102-BC93-26199890A68D}">
      <dgm:prSet/>
      <dgm:spPr/>
      <dgm:t>
        <a:bodyPr/>
        <a:lstStyle/>
        <a:p>
          <a:endParaRPr lang="zh-TW" altLang="en-US"/>
        </a:p>
      </dgm:t>
    </dgm:pt>
    <dgm:pt modelId="{AA145D70-A8CD-47E6-BEE4-462264F42D17}">
      <dgm:prSet custT="1"/>
      <dgm:spPr>
        <a:solidFill>
          <a:schemeClr val="accent1">
            <a:lumMod val="20000"/>
            <a:lumOff val="80000"/>
            <a:alpha val="90000"/>
          </a:schemeClr>
        </a:solidFill>
      </dgm:spPr>
      <dgm:t>
        <a:bodyPr/>
        <a:lstStyle/>
        <a:p>
          <a:pPr rtl="0"/>
          <a:r>
            <a:rPr lang="zh-TW" altLang="en-US" sz="2800" dirty="0" smtClean="0">
              <a:latin typeface="標楷體" pitchFamily="65" charset="-120"/>
              <a:ea typeface="標楷體" pitchFamily="65" charset="-120"/>
            </a:rPr>
            <a:t>經費核銷常見疏漏 </a:t>
          </a:r>
          <a:endParaRPr lang="zh-TW" altLang="en-US" sz="2800" dirty="0">
            <a:latin typeface="標楷體" pitchFamily="65" charset="-120"/>
            <a:ea typeface="標楷體" pitchFamily="65" charset="-120"/>
          </a:endParaRPr>
        </a:p>
      </dgm:t>
    </dgm:pt>
    <dgm:pt modelId="{9DB51189-3752-4D76-8306-56D6384BADE0}" type="parTrans" cxnId="{A887E2ED-0414-45F9-9EF1-E64B5C210EA2}">
      <dgm:prSet/>
      <dgm:spPr/>
      <dgm:t>
        <a:bodyPr/>
        <a:lstStyle/>
        <a:p>
          <a:endParaRPr lang="zh-TW" altLang="en-US"/>
        </a:p>
      </dgm:t>
    </dgm:pt>
    <dgm:pt modelId="{5798B52C-347B-4CF5-A457-1C4C07A74871}" type="sibTrans" cxnId="{A887E2ED-0414-45F9-9EF1-E64B5C210EA2}">
      <dgm:prSet/>
      <dgm:spPr/>
      <dgm:t>
        <a:bodyPr/>
        <a:lstStyle/>
        <a:p>
          <a:endParaRPr lang="zh-TW" altLang="en-US"/>
        </a:p>
      </dgm:t>
    </dgm:pt>
    <dgm:pt modelId="{8FC65850-AC1C-49DD-AF6F-A86E9312B735}">
      <dgm:prSet custT="1"/>
      <dgm:spPr>
        <a:solidFill>
          <a:schemeClr val="accent1">
            <a:lumMod val="20000"/>
            <a:lumOff val="80000"/>
          </a:schemeClr>
        </a:solidFill>
      </dgm:spPr>
      <dgm:t>
        <a:bodyPr/>
        <a:lstStyle/>
        <a:p>
          <a:pPr rtl="0"/>
          <a:r>
            <a:rPr lang="zh-TW" altLang="en-US" sz="2800" dirty="0" smtClean="0">
              <a:latin typeface="標楷體" pitchFamily="65" charset="-120"/>
              <a:ea typeface="標楷體" pitchFamily="65" charset="-120"/>
            </a:rPr>
            <a:t>結語 </a:t>
          </a:r>
          <a:endParaRPr lang="zh-TW" altLang="en-US" sz="2800" dirty="0"/>
        </a:p>
      </dgm:t>
    </dgm:pt>
    <dgm:pt modelId="{1F3A988A-E243-4B8B-BCAE-4EAEA5AAF391}" type="parTrans" cxnId="{607F4AB5-625B-441B-8C8A-46BB14B3769D}">
      <dgm:prSet/>
      <dgm:spPr/>
      <dgm:t>
        <a:bodyPr/>
        <a:lstStyle/>
        <a:p>
          <a:endParaRPr lang="zh-TW" altLang="en-US"/>
        </a:p>
      </dgm:t>
    </dgm:pt>
    <dgm:pt modelId="{576970FA-B00E-44C2-9BAB-4B29B8A01B76}" type="sibTrans" cxnId="{607F4AB5-625B-441B-8C8A-46BB14B3769D}">
      <dgm:prSet/>
      <dgm:spPr/>
      <dgm:t>
        <a:bodyPr/>
        <a:lstStyle/>
        <a:p>
          <a:endParaRPr lang="zh-TW" altLang="en-US"/>
        </a:p>
      </dgm:t>
    </dgm:pt>
    <dgm:pt modelId="{C55172F8-6483-4491-A5F4-F5B954A86A69}" type="pres">
      <dgm:prSet presAssocID="{07C49CF6-2C56-4770-A9EA-8FA8E1CC81A4}" presName="linearFlow" presStyleCnt="0">
        <dgm:presLayoutVars>
          <dgm:dir/>
          <dgm:animLvl val="lvl"/>
          <dgm:resizeHandles val="exact"/>
        </dgm:presLayoutVars>
      </dgm:prSet>
      <dgm:spPr/>
      <dgm:t>
        <a:bodyPr/>
        <a:lstStyle/>
        <a:p>
          <a:endParaRPr lang="zh-TW" altLang="en-US"/>
        </a:p>
      </dgm:t>
    </dgm:pt>
    <dgm:pt modelId="{FF7A6F7F-63AC-4E8D-9BE9-FA73A4ACB04A}" type="pres">
      <dgm:prSet presAssocID="{0916A3ED-4B3B-40A9-8EBA-6F46D4B873D1}" presName="composite" presStyleCnt="0"/>
      <dgm:spPr/>
    </dgm:pt>
    <dgm:pt modelId="{7E91AF25-8CE3-444D-936E-6A0C07F72D90}" type="pres">
      <dgm:prSet presAssocID="{0916A3ED-4B3B-40A9-8EBA-6F46D4B873D1}" presName="parentText" presStyleLbl="alignNode1" presStyleIdx="0" presStyleCnt="6">
        <dgm:presLayoutVars>
          <dgm:chMax val="1"/>
          <dgm:bulletEnabled val="1"/>
        </dgm:presLayoutVars>
      </dgm:prSet>
      <dgm:spPr/>
      <dgm:t>
        <a:bodyPr/>
        <a:lstStyle/>
        <a:p>
          <a:endParaRPr lang="zh-TW" altLang="en-US"/>
        </a:p>
      </dgm:t>
    </dgm:pt>
    <dgm:pt modelId="{534CE86E-5746-418A-947C-B40C12B9F9FF}" type="pres">
      <dgm:prSet presAssocID="{0916A3ED-4B3B-40A9-8EBA-6F46D4B873D1}" presName="descendantText" presStyleLbl="alignAcc1" presStyleIdx="0" presStyleCnt="6" custLinFactNeighborX="-749" custLinFactNeighborY="-528">
        <dgm:presLayoutVars>
          <dgm:bulletEnabled val="1"/>
        </dgm:presLayoutVars>
      </dgm:prSet>
      <dgm:spPr/>
      <dgm:t>
        <a:bodyPr/>
        <a:lstStyle/>
        <a:p>
          <a:endParaRPr lang="zh-TW" altLang="en-US"/>
        </a:p>
      </dgm:t>
    </dgm:pt>
    <dgm:pt modelId="{F0D77A38-3DBE-45FD-AF58-7CBE0DB49DA4}" type="pres">
      <dgm:prSet presAssocID="{93D6430F-E227-4B55-848A-3D46C8D419E5}" presName="sp" presStyleCnt="0"/>
      <dgm:spPr/>
    </dgm:pt>
    <dgm:pt modelId="{4A395BC5-84A4-4A84-8E86-CCEDE5DD4FA8}" type="pres">
      <dgm:prSet presAssocID="{1D0F894D-062B-437E-B004-CBD912CA2F2E}" presName="composite" presStyleCnt="0"/>
      <dgm:spPr/>
    </dgm:pt>
    <dgm:pt modelId="{A36204FF-1625-4FCE-904B-D72B980D2379}" type="pres">
      <dgm:prSet presAssocID="{1D0F894D-062B-437E-B004-CBD912CA2F2E}" presName="parentText" presStyleLbl="alignNode1" presStyleIdx="1" presStyleCnt="6" custLinFactNeighborX="0" custLinFactNeighborY="-124">
        <dgm:presLayoutVars>
          <dgm:chMax val="1"/>
          <dgm:bulletEnabled val="1"/>
        </dgm:presLayoutVars>
      </dgm:prSet>
      <dgm:spPr/>
      <dgm:t>
        <a:bodyPr/>
        <a:lstStyle/>
        <a:p>
          <a:endParaRPr lang="zh-TW" altLang="en-US"/>
        </a:p>
      </dgm:t>
    </dgm:pt>
    <dgm:pt modelId="{C61C4B21-3C77-45D7-A8FA-1C98B479BDE6}" type="pres">
      <dgm:prSet presAssocID="{1D0F894D-062B-437E-B004-CBD912CA2F2E}" presName="descendantText" presStyleLbl="alignAcc1" presStyleIdx="1" presStyleCnt="6">
        <dgm:presLayoutVars>
          <dgm:bulletEnabled val="1"/>
        </dgm:presLayoutVars>
      </dgm:prSet>
      <dgm:spPr/>
      <dgm:t>
        <a:bodyPr/>
        <a:lstStyle/>
        <a:p>
          <a:endParaRPr lang="zh-TW" altLang="en-US"/>
        </a:p>
      </dgm:t>
    </dgm:pt>
    <dgm:pt modelId="{69642755-B2C9-4DC7-BA07-98B14F1C847D}" type="pres">
      <dgm:prSet presAssocID="{8E5FBEB2-C6A8-4A5A-9CA3-8E20AE237FBC}" presName="sp" presStyleCnt="0"/>
      <dgm:spPr/>
    </dgm:pt>
    <dgm:pt modelId="{E77338C8-D004-4FEB-B043-7C654DF22777}" type="pres">
      <dgm:prSet presAssocID="{9E599FE0-FD21-4937-B223-1E53743D1BB2}" presName="composite" presStyleCnt="0"/>
      <dgm:spPr/>
    </dgm:pt>
    <dgm:pt modelId="{CA53A407-847E-4268-8B63-1B57DB192C29}" type="pres">
      <dgm:prSet presAssocID="{9E599FE0-FD21-4937-B223-1E53743D1BB2}" presName="parentText" presStyleLbl="alignNode1" presStyleIdx="2" presStyleCnt="6">
        <dgm:presLayoutVars>
          <dgm:chMax val="1"/>
          <dgm:bulletEnabled val="1"/>
        </dgm:presLayoutVars>
      </dgm:prSet>
      <dgm:spPr/>
      <dgm:t>
        <a:bodyPr/>
        <a:lstStyle/>
        <a:p>
          <a:endParaRPr lang="zh-TW" altLang="en-US"/>
        </a:p>
      </dgm:t>
    </dgm:pt>
    <dgm:pt modelId="{BFDCCA9B-6653-4715-9B25-824479A843E3}" type="pres">
      <dgm:prSet presAssocID="{9E599FE0-FD21-4937-B223-1E53743D1BB2}" presName="descendantText" presStyleLbl="alignAcc1" presStyleIdx="2" presStyleCnt="6">
        <dgm:presLayoutVars>
          <dgm:bulletEnabled val="1"/>
        </dgm:presLayoutVars>
      </dgm:prSet>
      <dgm:spPr/>
      <dgm:t>
        <a:bodyPr/>
        <a:lstStyle/>
        <a:p>
          <a:endParaRPr lang="zh-TW" altLang="en-US"/>
        </a:p>
      </dgm:t>
    </dgm:pt>
    <dgm:pt modelId="{7F0AED38-9869-4B43-8D96-9AA0954739CB}" type="pres">
      <dgm:prSet presAssocID="{FB1CB94E-E56C-49B5-B0B3-A9A30220710F}" presName="sp" presStyleCnt="0"/>
      <dgm:spPr/>
    </dgm:pt>
    <dgm:pt modelId="{D4F922B3-8C76-417C-B2E0-13EDAE82C701}" type="pres">
      <dgm:prSet presAssocID="{CB15D06F-6C11-4F1A-90EC-A186EC77AACA}" presName="composite" presStyleCnt="0"/>
      <dgm:spPr/>
    </dgm:pt>
    <dgm:pt modelId="{E142DEB7-33ED-4D66-8EFF-08FB2F192742}" type="pres">
      <dgm:prSet presAssocID="{CB15D06F-6C11-4F1A-90EC-A186EC77AACA}" presName="parentText" presStyleLbl="alignNode1" presStyleIdx="3" presStyleCnt="6">
        <dgm:presLayoutVars>
          <dgm:chMax val="1"/>
          <dgm:bulletEnabled val="1"/>
        </dgm:presLayoutVars>
      </dgm:prSet>
      <dgm:spPr/>
      <dgm:t>
        <a:bodyPr/>
        <a:lstStyle/>
        <a:p>
          <a:endParaRPr lang="zh-TW" altLang="en-US"/>
        </a:p>
      </dgm:t>
    </dgm:pt>
    <dgm:pt modelId="{17FA4347-0D60-4824-8084-5CAFEEF5B41E}" type="pres">
      <dgm:prSet presAssocID="{CB15D06F-6C11-4F1A-90EC-A186EC77AACA}" presName="descendantText" presStyleLbl="alignAcc1" presStyleIdx="3" presStyleCnt="6">
        <dgm:presLayoutVars>
          <dgm:bulletEnabled val="1"/>
        </dgm:presLayoutVars>
      </dgm:prSet>
      <dgm:spPr/>
      <dgm:t>
        <a:bodyPr/>
        <a:lstStyle/>
        <a:p>
          <a:endParaRPr lang="zh-TW" altLang="en-US"/>
        </a:p>
      </dgm:t>
    </dgm:pt>
    <dgm:pt modelId="{B50F0B19-2C4A-4539-89F1-F148BB48F77B}" type="pres">
      <dgm:prSet presAssocID="{9FD041FE-0A98-4A9F-B83C-5DB1FC5EC46E}" presName="sp" presStyleCnt="0"/>
      <dgm:spPr/>
    </dgm:pt>
    <dgm:pt modelId="{135BCDB9-97AC-4DEF-824B-49798E1EE7FE}" type="pres">
      <dgm:prSet presAssocID="{1DA85186-013A-44B8-9A06-CCFA79E868F4}" presName="composite" presStyleCnt="0"/>
      <dgm:spPr/>
    </dgm:pt>
    <dgm:pt modelId="{A7BA380E-A51C-44CD-B9B9-7B689F200FC0}" type="pres">
      <dgm:prSet presAssocID="{1DA85186-013A-44B8-9A06-CCFA79E868F4}" presName="parentText" presStyleLbl="alignNode1" presStyleIdx="4" presStyleCnt="6" custLinFactNeighborX="0" custLinFactNeighborY="534">
        <dgm:presLayoutVars>
          <dgm:chMax val="1"/>
          <dgm:bulletEnabled val="1"/>
        </dgm:presLayoutVars>
      </dgm:prSet>
      <dgm:spPr/>
      <dgm:t>
        <a:bodyPr/>
        <a:lstStyle/>
        <a:p>
          <a:endParaRPr lang="zh-TW" altLang="en-US"/>
        </a:p>
      </dgm:t>
    </dgm:pt>
    <dgm:pt modelId="{2BE79927-6723-4BC3-AA8F-0BEA2617AFB4}" type="pres">
      <dgm:prSet presAssocID="{1DA85186-013A-44B8-9A06-CCFA79E868F4}" presName="descendantText" presStyleLbl="alignAcc1" presStyleIdx="4" presStyleCnt="6" custLinFactNeighborX="12" custLinFactNeighborY="925">
        <dgm:presLayoutVars>
          <dgm:bulletEnabled val="1"/>
        </dgm:presLayoutVars>
      </dgm:prSet>
      <dgm:spPr/>
      <dgm:t>
        <a:bodyPr/>
        <a:lstStyle/>
        <a:p>
          <a:endParaRPr lang="zh-TW" altLang="en-US"/>
        </a:p>
      </dgm:t>
    </dgm:pt>
    <dgm:pt modelId="{9D27F4B9-A400-40DD-996B-75F8D88E90D2}" type="pres">
      <dgm:prSet presAssocID="{C72CAF0E-EBF5-44B7-AAFA-42953919FAE5}" presName="sp" presStyleCnt="0"/>
      <dgm:spPr/>
    </dgm:pt>
    <dgm:pt modelId="{76DB8AF6-1A93-4EC4-9E95-1E0F5867C697}" type="pres">
      <dgm:prSet presAssocID="{2CF3A79A-0BC3-40FD-AD28-60C43822301E}" presName="composite" presStyleCnt="0"/>
      <dgm:spPr/>
    </dgm:pt>
    <dgm:pt modelId="{F5FC855C-A724-4C10-BF18-F2CB85BE075D}" type="pres">
      <dgm:prSet presAssocID="{2CF3A79A-0BC3-40FD-AD28-60C43822301E}" presName="parentText" presStyleLbl="alignNode1" presStyleIdx="5" presStyleCnt="6">
        <dgm:presLayoutVars>
          <dgm:chMax val="1"/>
          <dgm:bulletEnabled val="1"/>
        </dgm:presLayoutVars>
      </dgm:prSet>
      <dgm:spPr/>
      <dgm:t>
        <a:bodyPr/>
        <a:lstStyle/>
        <a:p>
          <a:endParaRPr lang="zh-TW" altLang="en-US"/>
        </a:p>
      </dgm:t>
    </dgm:pt>
    <dgm:pt modelId="{AE28C511-1161-47CD-BC22-CD3B99FE0531}" type="pres">
      <dgm:prSet presAssocID="{2CF3A79A-0BC3-40FD-AD28-60C43822301E}" presName="descendantText" presStyleLbl="alignAcc1" presStyleIdx="5" presStyleCnt="6">
        <dgm:presLayoutVars>
          <dgm:bulletEnabled val="1"/>
        </dgm:presLayoutVars>
      </dgm:prSet>
      <dgm:spPr/>
      <dgm:t>
        <a:bodyPr/>
        <a:lstStyle/>
        <a:p>
          <a:endParaRPr lang="zh-TW" altLang="en-US"/>
        </a:p>
      </dgm:t>
    </dgm:pt>
  </dgm:ptLst>
  <dgm:cxnLst>
    <dgm:cxn modelId="{FF4F09B6-42B2-4102-BC93-26199890A68D}" srcId="{CB15D06F-6C11-4F1A-90EC-A186EC77AACA}" destId="{171BCDCA-7663-458D-AC78-1579D9B20399}" srcOrd="0" destOrd="0" parTransId="{13C9DC40-3841-4372-B71C-E1FC4333BB7B}" sibTransId="{DDE476BD-FABD-4FA4-9714-FAC7F198A49D}"/>
    <dgm:cxn modelId="{B4248DC8-3000-4AD3-8704-D5C708B7859D}" srcId="{07C49CF6-2C56-4770-A9EA-8FA8E1CC81A4}" destId="{0916A3ED-4B3B-40A9-8EBA-6F46D4B873D1}" srcOrd="0" destOrd="0" parTransId="{9A08C70A-A4A3-4F2C-8B61-9FF8670C6D7D}" sibTransId="{93D6430F-E227-4B55-848A-3D46C8D419E5}"/>
    <dgm:cxn modelId="{934F5FF2-E3F8-487F-BD79-C75B8DBAD303}" type="presOf" srcId="{1DA85186-013A-44B8-9A06-CCFA79E868F4}" destId="{A7BA380E-A51C-44CD-B9B9-7B689F200FC0}" srcOrd="0" destOrd="0" presId="urn:microsoft.com/office/officeart/2005/8/layout/chevron2"/>
    <dgm:cxn modelId="{9894DE4D-CE88-45EC-977E-4239C056822E}" type="presOf" srcId="{048CE8DF-99EB-484C-BB74-87D3B9CA69B2}" destId="{C61C4B21-3C77-45D7-A8FA-1C98B479BDE6}" srcOrd="0" destOrd="0" presId="urn:microsoft.com/office/officeart/2005/8/layout/chevron2"/>
    <dgm:cxn modelId="{607F4AB5-625B-441B-8C8A-46BB14B3769D}" srcId="{2CF3A79A-0BC3-40FD-AD28-60C43822301E}" destId="{8FC65850-AC1C-49DD-AF6F-A86E9312B735}" srcOrd="0" destOrd="0" parTransId="{1F3A988A-E243-4B8B-BCAE-4EAEA5AAF391}" sibTransId="{576970FA-B00E-44C2-9BAB-4B29B8A01B76}"/>
    <dgm:cxn modelId="{29E5C259-94A7-4166-8AB1-AFBC20B8A0FC}" type="presOf" srcId="{07C49CF6-2C56-4770-A9EA-8FA8E1CC81A4}" destId="{C55172F8-6483-4491-A5F4-F5B954A86A69}" srcOrd="0" destOrd="0" presId="urn:microsoft.com/office/officeart/2005/8/layout/chevron2"/>
    <dgm:cxn modelId="{9E4E0B33-EA02-477A-851D-E97972563050}" srcId="{0916A3ED-4B3B-40A9-8EBA-6F46D4B873D1}" destId="{44099282-DF44-4A6D-83CF-1AD29F1E173C}" srcOrd="0" destOrd="0" parTransId="{1D89E739-AC68-42B7-BEC5-BC7EFA83F2DF}" sibTransId="{7567B24D-7D03-4CE6-A900-E13D51FF0259}"/>
    <dgm:cxn modelId="{842CE6D8-FBE9-4C7F-A20A-DF8F13371FB1}" type="presOf" srcId="{44099282-DF44-4A6D-83CF-1AD29F1E173C}" destId="{534CE86E-5746-418A-947C-B40C12B9F9FF}" srcOrd="0" destOrd="0" presId="urn:microsoft.com/office/officeart/2005/8/layout/chevron2"/>
    <dgm:cxn modelId="{7BE086F9-5828-4550-8440-E640E3CD844B}" type="presOf" srcId="{171BCDCA-7663-458D-AC78-1579D9B20399}" destId="{17FA4347-0D60-4824-8084-5CAFEEF5B41E}" srcOrd="0" destOrd="0" presId="urn:microsoft.com/office/officeart/2005/8/layout/chevron2"/>
    <dgm:cxn modelId="{091263C6-79FF-4C9B-BDD4-3DC128B48AFB}" srcId="{07C49CF6-2C56-4770-A9EA-8FA8E1CC81A4}" destId="{9E599FE0-FD21-4937-B223-1E53743D1BB2}" srcOrd="2" destOrd="0" parTransId="{96F77E74-9E94-4B82-9E2D-5C439D53CDFF}" sibTransId="{FB1CB94E-E56C-49B5-B0B3-A9A30220710F}"/>
    <dgm:cxn modelId="{145390E6-300A-40C5-AFF2-2BF24B72BD72}" type="presOf" srcId="{1D0F894D-062B-437E-B004-CBD912CA2F2E}" destId="{A36204FF-1625-4FCE-904B-D72B980D2379}" srcOrd="0" destOrd="0" presId="urn:microsoft.com/office/officeart/2005/8/layout/chevron2"/>
    <dgm:cxn modelId="{5BAC8A22-8E3A-4913-830B-C2B46471ED32}" type="presOf" srcId="{CB15D06F-6C11-4F1A-90EC-A186EC77AACA}" destId="{E142DEB7-33ED-4D66-8EFF-08FB2F192742}" srcOrd="0" destOrd="0" presId="urn:microsoft.com/office/officeart/2005/8/layout/chevron2"/>
    <dgm:cxn modelId="{0EE790FF-73F5-4E16-95DB-C83335B9DB49}" type="presOf" srcId="{8FC65850-AC1C-49DD-AF6F-A86E9312B735}" destId="{AE28C511-1161-47CD-BC22-CD3B99FE0531}" srcOrd="0" destOrd="0" presId="urn:microsoft.com/office/officeart/2005/8/layout/chevron2"/>
    <dgm:cxn modelId="{A887E2ED-0414-45F9-9EF1-E64B5C210EA2}" srcId="{1DA85186-013A-44B8-9A06-CCFA79E868F4}" destId="{AA145D70-A8CD-47E6-BEE4-462264F42D17}" srcOrd="0" destOrd="0" parTransId="{9DB51189-3752-4D76-8306-56D6384BADE0}" sibTransId="{5798B52C-347B-4CF5-A457-1C4C07A74871}"/>
    <dgm:cxn modelId="{D78A7355-00AF-48E9-93D2-71FCCE1A876F}" type="presOf" srcId="{0916A3ED-4B3B-40A9-8EBA-6F46D4B873D1}" destId="{7E91AF25-8CE3-444D-936E-6A0C07F72D90}" srcOrd="0" destOrd="0" presId="urn:microsoft.com/office/officeart/2005/8/layout/chevron2"/>
    <dgm:cxn modelId="{D7A750DC-C025-491B-B03F-8B09648AA274}" srcId="{07C49CF6-2C56-4770-A9EA-8FA8E1CC81A4}" destId="{CB15D06F-6C11-4F1A-90EC-A186EC77AACA}" srcOrd="3" destOrd="0" parTransId="{B2040E04-DCFC-4083-A034-FD5BB25BE283}" sibTransId="{9FD041FE-0A98-4A9F-B83C-5DB1FC5EC46E}"/>
    <dgm:cxn modelId="{80264D72-6D73-4E37-88D6-BFE40162F50C}" srcId="{07C49CF6-2C56-4770-A9EA-8FA8E1CC81A4}" destId="{2CF3A79A-0BC3-40FD-AD28-60C43822301E}" srcOrd="5" destOrd="0" parTransId="{25DA0C85-38D2-4212-B981-17596268F634}" sibTransId="{12DE3D73-1CC6-4B75-89E2-5DBA28072AE7}"/>
    <dgm:cxn modelId="{AABFF0D0-1764-4268-B62C-3C5B93E13B64}" type="presOf" srcId="{9E599FE0-FD21-4937-B223-1E53743D1BB2}" destId="{CA53A407-847E-4268-8B63-1B57DB192C29}" srcOrd="0" destOrd="0" presId="urn:microsoft.com/office/officeart/2005/8/layout/chevron2"/>
    <dgm:cxn modelId="{75034A35-31ED-4511-8AA4-0A5BA128E7C8}" srcId="{07C49CF6-2C56-4770-A9EA-8FA8E1CC81A4}" destId="{1D0F894D-062B-437E-B004-CBD912CA2F2E}" srcOrd="1" destOrd="0" parTransId="{81AF4598-4C44-4F01-B517-51769AC4269D}" sibTransId="{8E5FBEB2-C6A8-4A5A-9CA3-8E20AE237FBC}"/>
    <dgm:cxn modelId="{FF4B5D58-5370-497D-A4A8-B015E865BC2E}" type="presOf" srcId="{2CF3A79A-0BC3-40FD-AD28-60C43822301E}" destId="{F5FC855C-A724-4C10-BF18-F2CB85BE075D}" srcOrd="0" destOrd="0" presId="urn:microsoft.com/office/officeart/2005/8/layout/chevron2"/>
    <dgm:cxn modelId="{37B077D5-14C9-401C-8400-7BE7F91E1C5E}" type="presOf" srcId="{AA145D70-A8CD-47E6-BEE4-462264F42D17}" destId="{2BE79927-6723-4BC3-AA8F-0BEA2617AFB4}" srcOrd="0" destOrd="0" presId="urn:microsoft.com/office/officeart/2005/8/layout/chevron2"/>
    <dgm:cxn modelId="{E2CB7EDF-E3C4-4929-A426-A3F73DA31D5B}" srcId="{1D0F894D-062B-437E-B004-CBD912CA2F2E}" destId="{048CE8DF-99EB-484C-BB74-87D3B9CA69B2}" srcOrd="0" destOrd="0" parTransId="{B9DB67C2-6AE9-4F48-ADEA-035455D7AB90}" sibTransId="{D8B0FEC5-5873-41B0-8103-6CF93E45FA80}"/>
    <dgm:cxn modelId="{2F3669FF-A0E7-44F0-B0C6-2A836BA31E1A}" type="presOf" srcId="{5F534604-B12C-44FA-BDF1-1A441A1934C7}" destId="{BFDCCA9B-6653-4715-9B25-824479A843E3}" srcOrd="0" destOrd="0" presId="urn:microsoft.com/office/officeart/2005/8/layout/chevron2"/>
    <dgm:cxn modelId="{6B9241D3-0BCD-4729-A8D8-390715446A9E}" srcId="{07C49CF6-2C56-4770-A9EA-8FA8E1CC81A4}" destId="{1DA85186-013A-44B8-9A06-CCFA79E868F4}" srcOrd="4" destOrd="0" parTransId="{88FAC4AB-33BE-4318-AF82-C868E67F2A1C}" sibTransId="{C72CAF0E-EBF5-44B7-AAFA-42953919FAE5}"/>
    <dgm:cxn modelId="{6F6CA0D9-715B-47A2-96B7-37B274EE42B1}" srcId="{9E599FE0-FD21-4937-B223-1E53743D1BB2}" destId="{5F534604-B12C-44FA-BDF1-1A441A1934C7}" srcOrd="0" destOrd="0" parTransId="{F809C45A-F6B4-406E-8D9D-3D955E13C9E9}" sibTransId="{6446AB50-04B7-418C-9D05-6D726D47A777}"/>
    <dgm:cxn modelId="{A4ED9258-1842-4CCF-B5ED-29C4BD98E886}" type="presParOf" srcId="{C55172F8-6483-4491-A5F4-F5B954A86A69}" destId="{FF7A6F7F-63AC-4E8D-9BE9-FA73A4ACB04A}" srcOrd="0" destOrd="0" presId="urn:microsoft.com/office/officeart/2005/8/layout/chevron2"/>
    <dgm:cxn modelId="{E6DE980E-6B09-448A-89DF-3463731FA507}" type="presParOf" srcId="{FF7A6F7F-63AC-4E8D-9BE9-FA73A4ACB04A}" destId="{7E91AF25-8CE3-444D-936E-6A0C07F72D90}" srcOrd="0" destOrd="0" presId="urn:microsoft.com/office/officeart/2005/8/layout/chevron2"/>
    <dgm:cxn modelId="{86F519B9-D907-436B-9CF3-B04872C614F5}" type="presParOf" srcId="{FF7A6F7F-63AC-4E8D-9BE9-FA73A4ACB04A}" destId="{534CE86E-5746-418A-947C-B40C12B9F9FF}" srcOrd="1" destOrd="0" presId="urn:microsoft.com/office/officeart/2005/8/layout/chevron2"/>
    <dgm:cxn modelId="{CB2F9771-AA2D-4C1B-8C18-971A4BA940C1}" type="presParOf" srcId="{C55172F8-6483-4491-A5F4-F5B954A86A69}" destId="{F0D77A38-3DBE-45FD-AF58-7CBE0DB49DA4}" srcOrd="1" destOrd="0" presId="urn:microsoft.com/office/officeart/2005/8/layout/chevron2"/>
    <dgm:cxn modelId="{CFCFD617-F180-48B8-B1A2-193531691FD4}" type="presParOf" srcId="{C55172F8-6483-4491-A5F4-F5B954A86A69}" destId="{4A395BC5-84A4-4A84-8E86-CCEDE5DD4FA8}" srcOrd="2" destOrd="0" presId="urn:microsoft.com/office/officeart/2005/8/layout/chevron2"/>
    <dgm:cxn modelId="{6C9DFB59-5665-4936-9736-02725E024204}" type="presParOf" srcId="{4A395BC5-84A4-4A84-8E86-CCEDE5DD4FA8}" destId="{A36204FF-1625-4FCE-904B-D72B980D2379}" srcOrd="0" destOrd="0" presId="urn:microsoft.com/office/officeart/2005/8/layout/chevron2"/>
    <dgm:cxn modelId="{7FDFB5D2-0B9B-458F-8886-9F19A0F31CD6}" type="presParOf" srcId="{4A395BC5-84A4-4A84-8E86-CCEDE5DD4FA8}" destId="{C61C4B21-3C77-45D7-A8FA-1C98B479BDE6}" srcOrd="1" destOrd="0" presId="urn:microsoft.com/office/officeart/2005/8/layout/chevron2"/>
    <dgm:cxn modelId="{FAC6D758-A4F1-440D-A5D5-3C8B45648C37}" type="presParOf" srcId="{C55172F8-6483-4491-A5F4-F5B954A86A69}" destId="{69642755-B2C9-4DC7-BA07-98B14F1C847D}" srcOrd="3" destOrd="0" presId="urn:microsoft.com/office/officeart/2005/8/layout/chevron2"/>
    <dgm:cxn modelId="{F2E98473-A4A0-4FBA-9209-C5EC67159650}" type="presParOf" srcId="{C55172F8-6483-4491-A5F4-F5B954A86A69}" destId="{E77338C8-D004-4FEB-B043-7C654DF22777}" srcOrd="4" destOrd="0" presId="urn:microsoft.com/office/officeart/2005/8/layout/chevron2"/>
    <dgm:cxn modelId="{E4E632D2-8A9E-4EEB-BA81-97A148671F0D}" type="presParOf" srcId="{E77338C8-D004-4FEB-B043-7C654DF22777}" destId="{CA53A407-847E-4268-8B63-1B57DB192C29}" srcOrd="0" destOrd="0" presId="urn:microsoft.com/office/officeart/2005/8/layout/chevron2"/>
    <dgm:cxn modelId="{55F7FA2C-29FB-4DF9-864A-329B9FED63E4}" type="presParOf" srcId="{E77338C8-D004-4FEB-B043-7C654DF22777}" destId="{BFDCCA9B-6653-4715-9B25-824479A843E3}" srcOrd="1" destOrd="0" presId="urn:microsoft.com/office/officeart/2005/8/layout/chevron2"/>
    <dgm:cxn modelId="{2B93F02D-58D9-4B4A-A2A1-CB22CFA6E765}" type="presParOf" srcId="{C55172F8-6483-4491-A5F4-F5B954A86A69}" destId="{7F0AED38-9869-4B43-8D96-9AA0954739CB}" srcOrd="5" destOrd="0" presId="urn:microsoft.com/office/officeart/2005/8/layout/chevron2"/>
    <dgm:cxn modelId="{DB004CA6-9A7E-4718-A85D-4E27824702B7}" type="presParOf" srcId="{C55172F8-6483-4491-A5F4-F5B954A86A69}" destId="{D4F922B3-8C76-417C-B2E0-13EDAE82C701}" srcOrd="6" destOrd="0" presId="urn:microsoft.com/office/officeart/2005/8/layout/chevron2"/>
    <dgm:cxn modelId="{9D9CDA81-14FA-415D-ACFD-19F7078C7951}" type="presParOf" srcId="{D4F922B3-8C76-417C-B2E0-13EDAE82C701}" destId="{E142DEB7-33ED-4D66-8EFF-08FB2F192742}" srcOrd="0" destOrd="0" presId="urn:microsoft.com/office/officeart/2005/8/layout/chevron2"/>
    <dgm:cxn modelId="{BA15B9D7-9446-42F7-AF12-EF96237F1C99}" type="presParOf" srcId="{D4F922B3-8C76-417C-B2E0-13EDAE82C701}" destId="{17FA4347-0D60-4824-8084-5CAFEEF5B41E}" srcOrd="1" destOrd="0" presId="urn:microsoft.com/office/officeart/2005/8/layout/chevron2"/>
    <dgm:cxn modelId="{EE78D01B-E1B0-4592-B870-C5E3A6C06BD2}" type="presParOf" srcId="{C55172F8-6483-4491-A5F4-F5B954A86A69}" destId="{B50F0B19-2C4A-4539-89F1-F148BB48F77B}" srcOrd="7" destOrd="0" presId="urn:microsoft.com/office/officeart/2005/8/layout/chevron2"/>
    <dgm:cxn modelId="{789EC635-2A35-4DE2-9ECA-660F11102792}" type="presParOf" srcId="{C55172F8-6483-4491-A5F4-F5B954A86A69}" destId="{135BCDB9-97AC-4DEF-824B-49798E1EE7FE}" srcOrd="8" destOrd="0" presId="urn:microsoft.com/office/officeart/2005/8/layout/chevron2"/>
    <dgm:cxn modelId="{F7FA35FC-7298-45A3-AA4B-8B3E0569466D}" type="presParOf" srcId="{135BCDB9-97AC-4DEF-824B-49798E1EE7FE}" destId="{A7BA380E-A51C-44CD-B9B9-7B689F200FC0}" srcOrd="0" destOrd="0" presId="urn:microsoft.com/office/officeart/2005/8/layout/chevron2"/>
    <dgm:cxn modelId="{4F393F79-EEFA-4A32-BD6F-C23B483124A6}" type="presParOf" srcId="{135BCDB9-97AC-4DEF-824B-49798E1EE7FE}" destId="{2BE79927-6723-4BC3-AA8F-0BEA2617AFB4}" srcOrd="1" destOrd="0" presId="urn:microsoft.com/office/officeart/2005/8/layout/chevron2"/>
    <dgm:cxn modelId="{A3678458-FFC5-4DC5-8C87-EEA5DC989230}" type="presParOf" srcId="{C55172F8-6483-4491-A5F4-F5B954A86A69}" destId="{9D27F4B9-A400-40DD-996B-75F8D88E90D2}" srcOrd="9" destOrd="0" presId="urn:microsoft.com/office/officeart/2005/8/layout/chevron2"/>
    <dgm:cxn modelId="{4A6AC89D-AABD-4EE0-9E8E-DCD2E0D36320}" type="presParOf" srcId="{C55172F8-6483-4491-A5F4-F5B954A86A69}" destId="{76DB8AF6-1A93-4EC4-9E95-1E0F5867C697}" srcOrd="10" destOrd="0" presId="urn:microsoft.com/office/officeart/2005/8/layout/chevron2"/>
    <dgm:cxn modelId="{E833A472-CAA7-4367-8EA8-1C176E84C903}" type="presParOf" srcId="{76DB8AF6-1A93-4EC4-9E95-1E0F5867C697}" destId="{F5FC855C-A724-4C10-BF18-F2CB85BE075D}" srcOrd="0" destOrd="0" presId="urn:microsoft.com/office/officeart/2005/8/layout/chevron2"/>
    <dgm:cxn modelId="{49960527-8D98-4B63-933B-04470A951AFE}" type="presParOf" srcId="{76DB8AF6-1A93-4EC4-9E95-1E0F5867C697}" destId="{AE28C511-1161-47CD-BC22-CD3B99FE0531}"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0CAE8DE-BC07-406D-807B-A26DB704B0F2}">
      <dsp:nvSpPr>
        <dsp:cNvPr id="0" name=""/>
        <dsp:cNvSpPr/>
      </dsp:nvSpPr>
      <dsp:spPr>
        <a:xfrm>
          <a:off x="0" y="0"/>
          <a:ext cx="6948263" cy="1584175"/>
        </a:xfrm>
        <a:prstGeom prst="roundRect">
          <a:avLst>
            <a:gd name="adj" fmla="val 10000"/>
          </a:avLst>
        </a:prstGeom>
        <a:gradFill rotWithShape="0">
          <a:gsLst>
            <a:gs pos="0">
              <a:schemeClr val="accent2">
                <a:hueOff val="0"/>
                <a:satOff val="0"/>
                <a:lumOff val="0"/>
                <a:alphaOff val="0"/>
                <a:tint val="62000"/>
                <a:satMod val="180000"/>
              </a:schemeClr>
            </a:gs>
            <a:gs pos="65000">
              <a:schemeClr val="accent2">
                <a:hueOff val="0"/>
                <a:satOff val="0"/>
                <a:lumOff val="0"/>
                <a:alphaOff val="0"/>
                <a:tint val="32000"/>
                <a:satMod val="250000"/>
              </a:schemeClr>
            </a:gs>
            <a:gs pos="100000">
              <a:schemeClr val="accent2">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zh-TW" sz="4600" kern="1200" dirty="0" smtClean="0">
              <a:latin typeface="標楷體" pitchFamily="65" charset="-120"/>
              <a:ea typeface="標楷體" pitchFamily="65" charset="-120"/>
            </a:rPr>
            <a:t>臺灣桃園地方法院檢察署 </a:t>
          </a:r>
          <a:endParaRPr lang="zh-TW" sz="4600" kern="1200" dirty="0">
            <a:latin typeface="標楷體" pitchFamily="65" charset="-120"/>
            <a:ea typeface="標楷體" pitchFamily="65" charset="-120"/>
          </a:endParaRPr>
        </a:p>
      </dsp:txBody>
      <dsp:txXfrm>
        <a:off x="0" y="0"/>
        <a:ext cx="6948263" cy="15841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91AF25-8CE3-444D-936E-6A0C07F72D90}">
      <dsp:nvSpPr>
        <dsp:cNvPr id="0" name=""/>
        <dsp:cNvSpPr/>
      </dsp:nvSpPr>
      <dsp:spPr>
        <a:xfrm rot="5400000">
          <a:off x="-125346" y="128650"/>
          <a:ext cx="835646" cy="584952"/>
        </a:xfrm>
        <a:prstGeom prst="chevron">
          <a:avLst/>
        </a:prstGeom>
        <a:solidFill>
          <a:srgbClr val="0070C0"/>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endParaRPr lang="zh-TW" sz="1200" kern="1200" dirty="0"/>
        </a:p>
      </dsp:txBody>
      <dsp:txXfrm rot="5400000">
        <a:off x="-125346" y="128650"/>
        <a:ext cx="835646" cy="584952"/>
      </dsp:txXfrm>
    </dsp:sp>
    <dsp:sp modelId="{534CE86E-5746-418A-947C-B40C12B9F9FF}">
      <dsp:nvSpPr>
        <dsp:cNvPr id="0" name=""/>
        <dsp:cNvSpPr/>
      </dsp:nvSpPr>
      <dsp:spPr>
        <a:xfrm rot="5400000">
          <a:off x="4078432" y="-3550302"/>
          <a:ext cx="543170" cy="7644647"/>
        </a:xfrm>
        <a:prstGeom prst="round2SameRect">
          <a:avLst/>
        </a:prstGeom>
        <a:solidFill>
          <a:schemeClr val="accent1">
            <a:lumMod val="20000"/>
            <a:lumOff val="80000"/>
            <a:alpha val="90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zh-TW" altLang="en-US" sz="2800" kern="1200" dirty="0" smtClean="0">
              <a:latin typeface="標楷體" pitchFamily="65" charset="-120"/>
              <a:ea typeface="標楷體" pitchFamily="65" charset="-120"/>
            </a:rPr>
            <a:t>緩起訴處分金作業規定 </a:t>
          </a:r>
          <a:endParaRPr lang="zh-TW" altLang="en-US" sz="2800" kern="1200" dirty="0">
            <a:latin typeface="標楷體" pitchFamily="65" charset="-120"/>
            <a:ea typeface="標楷體" pitchFamily="65" charset="-120"/>
          </a:endParaRPr>
        </a:p>
      </dsp:txBody>
      <dsp:txXfrm rot="5400000">
        <a:off x="4078432" y="-3550302"/>
        <a:ext cx="543170" cy="7644647"/>
      </dsp:txXfrm>
    </dsp:sp>
    <dsp:sp modelId="{A36204FF-1625-4FCE-904B-D72B980D2379}">
      <dsp:nvSpPr>
        <dsp:cNvPr id="0" name=""/>
        <dsp:cNvSpPr/>
      </dsp:nvSpPr>
      <dsp:spPr>
        <a:xfrm rot="5400000">
          <a:off x="-125346" y="864356"/>
          <a:ext cx="835646" cy="584952"/>
        </a:xfrm>
        <a:prstGeom prst="chevron">
          <a:avLst/>
        </a:prstGeom>
        <a:solidFill>
          <a:srgbClr val="0070C0"/>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endParaRPr lang="zh-TW" sz="1200" kern="1200" dirty="0"/>
        </a:p>
      </dsp:txBody>
      <dsp:txXfrm rot="5400000">
        <a:off x="-125346" y="864356"/>
        <a:ext cx="835646" cy="584952"/>
      </dsp:txXfrm>
    </dsp:sp>
    <dsp:sp modelId="{C61C4B21-3C77-45D7-A8FA-1C98B479BDE6}">
      <dsp:nvSpPr>
        <dsp:cNvPr id="0" name=""/>
        <dsp:cNvSpPr/>
      </dsp:nvSpPr>
      <dsp:spPr>
        <a:xfrm rot="5400000">
          <a:off x="4135691" y="-2810693"/>
          <a:ext cx="543170" cy="7644647"/>
        </a:xfrm>
        <a:prstGeom prst="round2SameRect">
          <a:avLst/>
        </a:prstGeom>
        <a:solidFill>
          <a:schemeClr val="accent1">
            <a:lumMod val="20000"/>
            <a:lumOff val="80000"/>
            <a:alpha val="90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zh-TW" altLang="en-US" sz="2800" kern="1200" dirty="0" smtClean="0">
              <a:latin typeface="標楷體" pitchFamily="65" charset="-120"/>
              <a:ea typeface="標楷體" pitchFamily="65" charset="-120"/>
            </a:rPr>
            <a:t>申請補助經費預算表 </a:t>
          </a:r>
          <a:endParaRPr lang="zh-TW" altLang="en-US" sz="2800" kern="1200" dirty="0">
            <a:latin typeface="標楷體" pitchFamily="65" charset="-120"/>
            <a:ea typeface="標楷體" pitchFamily="65" charset="-120"/>
          </a:endParaRPr>
        </a:p>
      </dsp:txBody>
      <dsp:txXfrm rot="5400000">
        <a:off x="4135691" y="-2810693"/>
        <a:ext cx="543170" cy="7644647"/>
      </dsp:txXfrm>
    </dsp:sp>
    <dsp:sp modelId="{CA53A407-847E-4268-8B63-1B57DB192C29}">
      <dsp:nvSpPr>
        <dsp:cNvPr id="0" name=""/>
        <dsp:cNvSpPr/>
      </dsp:nvSpPr>
      <dsp:spPr>
        <a:xfrm rot="5400000">
          <a:off x="-125346" y="1602133"/>
          <a:ext cx="835646" cy="584952"/>
        </a:xfrm>
        <a:prstGeom prst="chevron">
          <a:avLst/>
        </a:prstGeom>
        <a:solidFill>
          <a:srgbClr val="0070C0"/>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zh-TW" sz="1200" kern="1200" dirty="0" smtClean="0"/>
            <a:t> </a:t>
          </a:r>
          <a:endParaRPr lang="zh-TW" sz="1200" kern="1200" dirty="0"/>
        </a:p>
      </dsp:txBody>
      <dsp:txXfrm rot="5400000">
        <a:off x="-125346" y="1602133"/>
        <a:ext cx="835646" cy="584952"/>
      </dsp:txXfrm>
    </dsp:sp>
    <dsp:sp modelId="{BFDCCA9B-6653-4715-9B25-824479A843E3}">
      <dsp:nvSpPr>
        <dsp:cNvPr id="0" name=""/>
        <dsp:cNvSpPr/>
      </dsp:nvSpPr>
      <dsp:spPr>
        <a:xfrm rot="5400000">
          <a:off x="4135691" y="-2073951"/>
          <a:ext cx="543170" cy="7644647"/>
        </a:xfrm>
        <a:prstGeom prst="round2SameRect">
          <a:avLst/>
        </a:prstGeom>
        <a:solidFill>
          <a:schemeClr val="accent1">
            <a:lumMod val="20000"/>
            <a:lumOff val="80000"/>
            <a:alpha val="90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zh-TW" altLang="en-US" sz="2800" kern="1200" dirty="0" smtClean="0">
              <a:latin typeface="標楷體" pitchFamily="65" charset="-120"/>
              <a:ea typeface="標楷體" pitchFamily="65" charset="-120"/>
            </a:rPr>
            <a:t>報送成果及經費結報 </a:t>
          </a:r>
          <a:endParaRPr lang="zh-TW" altLang="en-US" sz="2800" kern="1200" dirty="0">
            <a:latin typeface="標楷體" pitchFamily="65" charset="-120"/>
            <a:ea typeface="標楷體" pitchFamily="65" charset="-120"/>
          </a:endParaRPr>
        </a:p>
      </dsp:txBody>
      <dsp:txXfrm rot="5400000">
        <a:off x="4135691" y="-2073951"/>
        <a:ext cx="543170" cy="7644647"/>
      </dsp:txXfrm>
    </dsp:sp>
    <dsp:sp modelId="{E142DEB7-33ED-4D66-8EFF-08FB2F192742}">
      <dsp:nvSpPr>
        <dsp:cNvPr id="0" name=""/>
        <dsp:cNvSpPr/>
      </dsp:nvSpPr>
      <dsp:spPr>
        <a:xfrm rot="5400000">
          <a:off x="-125346" y="2338875"/>
          <a:ext cx="835646" cy="584952"/>
        </a:xfrm>
        <a:prstGeom prst="chevron">
          <a:avLst/>
        </a:prstGeom>
        <a:solidFill>
          <a:srgbClr val="0070C0"/>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endParaRPr lang="zh-TW" sz="1200" kern="1200" dirty="0"/>
        </a:p>
      </dsp:txBody>
      <dsp:txXfrm rot="5400000">
        <a:off x="-125346" y="2338875"/>
        <a:ext cx="835646" cy="584952"/>
      </dsp:txXfrm>
    </dsp:sp>
    <dsp:sp modelId="{17FA4347-0D60-4824-8084-5CAFEEF5B41E}">
      <dsp:nvSpPr>
        <dsp:cNvPr id="0" name=""/>
        <dsp:cNvSpPr/>
      </dsp:nvSpPr>
      <dsp:spPr>
        <a:xfrm rot="5400000">
          <a:off x="4135691" y="-1337210"/>
          <a:ext cx="543170" cy="7644647"/>
        </a:xfrm>
        <a:prstGeom prst="round2SameRect">
          <a:avLst/>
        </a:prstGeom>
        <a:solidFill>
          <a:schemeClr val="accent1">
            <a:lumMod val="20000"/>
            <a:lumOff val="80000"/>
            <a:alpha val="90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zh-TW" altLang="en-US" sz="2800" kern="1200" dirty="0" smtClean="0">
              <a:latin typeface="標楷體" pitchFamily="65" charset="-120"/>
              <a:ea typeface="標楷體" pitchFamily="65" charset="-120"/>
            </a:rPr>
            <a:t>緩起訴處分金經費核銷注意事項 </a:t>
          </a:r>
          <a:endParaRPr lang="zh-TW" altLang="en-US" sz="2800" kern="1200" dirty="0">
            <a:latin typeface="標楷體" pitchFamily="65" charset="-120"/>
            <a:ea typeface="標楷體" pitchFamily="65" charset="-120"/>
          </a:endParaRPr>
        </a:p>
      </dsp:txBody>
      <dsp:txXfrm rot="5400000">
        <a:off x="4135691" y="-1337210"/>
        <a:ext cx="543170" cy="7644647"/>
      </dsp:txXfrm>
    </dsp:sp>
    <dsp:sp modelId="{A7BA380E-A51C-44CD-B9B9-7B689F200FC0}">
      <dsp:nvSpPr>
        <dsp:cNvPr id="0" name=""/>
        <dsp:cNvSpPr/>
      </dsp:nvSpPr>
      <dsp:spPr>
        <a:xfrm rot="5400000">
          <a:off x="-125346" y="3080079"/>
          <a:ext cx="835646" cy="584952"/>
        </a:xfrm>
        <a:prstGeom prst="chevron">
          <a:avLst/>
        </a:prstGeom>
        <a:solidFill>
          <a:srgbClr val="0070C0"/>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zh-TW" sz="1200" kern="1200" dirty="0" smtClean="0"/>
            <a:t> </a:t>
          </a:r>
          <a:endParaRPr lang="zh-TW" sz="1200" kern="1200" dirty="0"/>
        </a:p>
      </dsp:txBody>
      <dsp:txXfrm rot="5400000">
        <a:off x="-125346" y="3080079"/>
        <a:ext cx="835646" cy="584952"/>
      </dsp:txXfrm>
    </dsp:sp>
    <dsp:sp modelId="{2BE79927-6723-4BC3-AA8F-0BEA2617AFB4}">
      <dsp:nvSpPr>
        <dsp:cNvPr id="0" name=""/>
        <dsp:cNvSpPr/>
      </dsp:nvSpPr>
      <dsp:spPr>
        <a:xfrm rot="5400000">
          <a:off x="4135691" y="-595444"/>
          <a:ext cx="543170" cy="7644647"/>
        </a:xfrm>
        <a:prstGeom prst="round2SameRect">
          <a:avLst/>
        </a:prstGeom>
        <a:solidFill>
          <a:schemeClr val="accent1">
            <a:lumMod val="20000"/>
            <a:lumOff val="80000"/>
            <a:alpha val="90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zh-TW" altLang="en-US" sz="2800" kern="1200" dirty="0" smtClean="0">
              <a:latin typeface="標楷體" pitchFamily="65" charset="-120"/>
              <a:ea typeface="標楷體" pitchFamily="65" charset="-120"/>
            </a:rPr>
            <a:t>經費核銷常見疏漏 </a:t>
          </a:r>
          <a:endParaRPr lang="zh-TW" altLang="en-US" sz="2800" kern="1200" dirty="0">
            <a:latin typeface="標楷體" pitchFamily="65" charset="-120"/>
            <a:ea typeface="標楷體" pitchFamily="65" charset="-120"/>
          </a:endParaRPr>
        </a:p>
      </dsp:txBody>
      <dsp:txXfrm rot="5400000">
        <a:off x="4135691" y="-595444"/>
        <a:ext cx="543170" cy="7644647"/>
      </dsp:txXfrm>
    </dsp:sp>
    <dsp:sp modelId="{F5FC855C-A724-4C10-BF18-F2CB85BE075D}">
      <dsp:nvSpPr>
        <dsp:cNvPr id="0" name=""/>
        <dsp:cNvSpPr/>
      </dsp:nvSpPr>
      <dsp:spPr>
        <a:xfrm rot="5400000">
          <a:off x="-125346" y="3812358"/>
          <a:ext cx="835646" cy="584952"/>
        </a:xfrm>
        <a:prstGeom prst="chevron">
          <a:avLst/>
        </a:prstGeom>
        <a:solidFill>
          <a:srgbClr val="0070C0"/>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endParaRPr lang="zh-TW" sz="1200" kern="1200" dirty="0"/>
        </a:p>
      </dsp:txBody>
      <dsp:txXfrm rot="5400000">
        <a:off x="-125346" y="3812358"/>
        <a:ext cx="835646" cy="584952"/>
      </dsp:txXfrm>
    </dsp:sp>
    <dsp:sp modelId="{AE28C511-1161-47CD-BC22-CD3B99FE0531}">
      <dsp:nvSpPr>
        <dsp:cNvPr id="0" name=""/>
        <dsp:cNvSpPr/>
      </dsp:nvSpPr>
      <dsp:spPr>
        <a:xfrm rot="5400000">
          <a:off x="4135691" y="136273"/>
          <a:ext cx="543170" cy="7644647"/>
        </a:xfrm>
        <a:prstGeom prst="round2SameRect">
          <a:avLst/>
        </a:prstGeom>
        <a:solidFill>
          <a:schemeClr val="accent1">
            <a:lumMod val="20000"/>
            <a:lumOff val="8000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zh-TW" altLang="en-US" sz="2800" kern="1200" dirty="0" smtClean="0">
              <a:latin typeface="標楷體" pitchFamily="65" charset="-120"/>
              <a:ea typeface="標楷體" pitchFamily="65" charset="-120"/>
            </a:rPr>
            <a:t>結語 </a:t>
          </a:r>
          <a:endParaRPr lang="zh-TW" altLang="en-US" sz="2800" kern="1200" dirty="0"/>
        </a:p>
      </dsp:txBody>
      <dsp:txXfrm rot="5400000">
        <a:off x="4135691" y="136273"/>
        <a:ext cx="543170" cy="76446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r>
              <a:rPr lang="en-US" altLang="zh-TW" smtClean="0"/>
              <a:t>2015/1/15</a:t>
            </a:r>
            <a:endParaRPr lang="zh-TW" altLang="en-US"/>
          </a:p>
        </p:txBody>
      </p:sp>
      <p:sp>
        <p:nvSpPr>
          <p:cNvPr id="4" name="頁尾版面配置區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EBAEE60D-3858-4660-8A4B-AACD47F2C9C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r>
              <a:rPr lang="en-US" altLang="zh-TW" smtClean="0"/>
              <a:t>2015/1/15</a:t>
            </a:r>
            <a:endParaRPr lang="zh-TW" altLang="en-US"/>
          </a:p>
        </p:txBody>
      </p:sp>
      <p:sp>
        <p:nvSpPr>
          <p:cNvPr id="4" name="投影片圖像版面配置區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DD91AD6D-9C66-4A85-A8BB-20F531C8191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D91AD6D-9C66-4A85-A8BB-20F531C81911}" type="slidenum">
              <a:rPr lang="zh-TW" altLang="en-US" smtClean="0"/>
              <a:pPr/>
              <a:t>1</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D91AD6D-9C66-4A85-A8BB-20F531C81911}" type="slidenum">
              <a:rPr lang="zh-TW" altLang="en-US" smtClean="0"/>
              <a:pPr/>
              <a:t>2</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DD91AD6D-9C66-4A85-A8BB-20F531C81911}" type="slidenum">
              <a:rPr lang="zh-TW" altLang="en-US" smtClean="0"/>
              <a:pPr/>
              <a:t>3</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5" name="投影片編號版面配置區 4"/>
          <p:cNvSpPr>
            <a:spLocks noGrp="1"/>
          </p:cNvSpPr>
          <p:nvPr>
            <p:ph type="sldNum" sz="quarter" idx="11"/>
          </p:nvPr>
        </p:nvSpPr>
        <p:spPr/>
        <p:txBody>
          <a:bodyPr/>
          <a:lstStyle/>
          <a:p>
            <a:fld id="{DD91AD6D-9C66-4A85-A8BB-20F531C81911}" type="slidenum">
              <a:rPr lang="zh-TW" altLang="en-US" smtClean="0"/>
              <a:pPr/>
              <a:t>17</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r>
              <a:rPr lang="en-US" altLang="zh-TW" smtClean="0"/>
              <a:t>2015/1/15</a:t>
            </a:r>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D64AAE35-3DAC-48F6-BD22-7A1434BA5B4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r>
              <a:rPr lang="en-US" altLang="zh-TW" smtClean="0"/>
              <a:t>2015/1/15</a:t>
            </a:r>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64AAE35-3DAC-48F6-BD22-7A1434BA5B4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r>
              <a:rPr lang="en-US" altLang="zh-TW" smtClean="0"/>
              <a:t>2015/1/15</a:t>
            </a:r>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64AAE35-3DAC-48F6-BD22-7A1434BA5B4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r>
              <a:rPr lang="en-US" altLang="zh-TW" smtClean="0"/>
              <a:t>2015/1/15</a:t>
            </a:r>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64AAE35-3DAC-48F6-BD22-7A1434BA5B4C}" type="slidenum">
              <a:rPr lang="zh-TW" altLang="en-US" smtClean="0"/>
              <a:pPr/>
              <a:t>‹#›</a:t>
            </a:fld>
            <a:endParaRPr lang="zh-TW" altLang="en-US"/>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r>
              <a:rPr lang="en-US" altLang="zh-TW" smtClean="0"/>
              <a:t>2015/1/15</a:t>
            </a:r>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64AAE35-3DAC-48F6-BD22-7A1434BA5B4C}" type="slidenum">
              <a:rPr lang="zh-TW" altLang="en-US" smtClean="0"/>
              <a:pPr/>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2">
        <a:schemeClr val="bg1"/>
      </p:bgRef>
    </p:bg>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r>
              <a:rPr lang="en-US" altLang="zh-TW" smtClean="0"/>
              <a:t>2015/1/15</a:t>
            </a:r>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D64AAE35-3DAC-48F6-BD22-7A1434BA5B4C}" type="slidenum">
              <a:rPr lang="zh-TW" altLang="en-US" smtClean="0"/>
              <a:pPr/>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r>
              <a:rPr lang="en-US" altLang="zh-TW" smtClean="0"/>
              <a:t>2015/1/15</a:t>
            </a:r>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D64AAE35-3DAC-48F6-BD22-7A1434BA5B4C}"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bg>
      <p:bgRef idx="1002">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r>
              <a:rPr lang="en-US" altLang="zh-TW" smtClean="0"/>
              <a:t>2015/1/15</a:t>
            </a:r>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D64AAE35-3DAC-48F6-BD22-7A1434BA5B4C}" type="slidenum">
              <a:rPr lang="zh-TW" altLang="en-US" smtClean="0"/>
              <a:pPr/>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r>
              <a:rPr lang="en-US" altLang="zh-TW" smtClean="0"/>
              <a:t>2015/1/15</a:t>
            </a:r>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D64AAE35-3DAC-48F6-BD22-7A1434BA5B4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r>
              <a:rPr lang="en-US" altLang="zh-TW" smtClean="0"/>
              <a:t>2015/1/15</a:t>
            </a:r>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D64AAE35-3DAC-48F6-BD22-7A1434BA5B4C}"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r>
              <a:rPr lang="en-US" altLang="zh-TW" smtClean="0"/>
              <a:t>2015/1/15</a:t>
            </a:r>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D64AAE35-3DAC-48F6-BD22-7A1434BA5B4C}" type="slidenum">
              <a:rPr lang="zh-TW" altLang="en-US" smtClean="0"/>
              <a:pPr/>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altLang="zh-TW" smtClean="0"/>
              <a:t>2015/1/15</a:t>
            </a:r>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64AAE35-3DAC-48F6-BD22-7A1434BA5B4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gif"/><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Layout" Target="../diagrams/layout1.xml"/><Relationship Id="rId11" Type="http://schemas.openxmlformats.org/officeDocument/2006/relationships/image" Target="../media/image5.png"/><Relationship Id="rId5" Type="http://schemas.openxmlformats.org/officeDocument/2006/relationships/diagramData" Target="../diagrams/data1.xml"/><Relationship Id="rId10" Type="http://schemas.openxmlformats.org/officeDocument/2006/relationships/image" Target="../media/image4.png"/><Relationship Id="rId4" Type="http://schemas.openxmlformats.org/officeDocument/2006/relationships/image" Target="../media/image3.gif"/><Relationship Id="rId9" Type="http://schemas.microsoft.com/office/2007/relationships/diagramDrawing" Target="../diagrams/drawin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26691;&#22290;&#22320;&#27298;&#35036;&#21161;&#35336;&#30059;&#32147;&#36027;&#25910;&#25903;&#26126;&#32048;&#34920;(&#38468;&#20214;&#19968;).xlsx" TargetMode="External"/><Relationship Id="rId2" Type="http://schemas.openxmlformats.org/officeDocument/2006/relationships/hyperlink" Target="&#27963;&#21205;&#32080;&#31639;&#34920;(&#38468;&#20214;&#19968;).xls" TargetMode="External"/><Relationship Id="rId1" Type="http://schemas.openxmlformats.org/officeDocument/2006/relationships/slideLayout" Target="../slideLayouts/slideLayout2.xml"/><Relationship Id="rId5" Type="http://schemas.openxmlformats.org/officeDocument/2006/relationships/image" Target="../media/image9.gif"/><Relationship Id="rId4" Type="http://schemas.openxmlformats.org/officeDocument/2006/relationships/hyperlink" Target="&#38936;&#25818;(&#38468;&#20214;&#20108;).doc"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0.xml.rels><?xml version="1.0" encoding="UTF-8" standalone="yes"?>
<Relationships xmlns="http://schemas.openxmlformats.org/package/2006/relationships"><Relationship Id="rId2" Type="http://schemas.openxmlformats.org/officeDocument/2006/relationships/hyperlink" Target="&#21934;&#25818;&#24977;&#35657;&#22577;&#25903;&#27880;&#24847;&#20107;&#38917;(&#38468;&#20214;&#19977;).do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D:\103\0706'14 中研院\BackupD\綜合業務\會計室網頁\940708送計中\圖檔\素材\幸運草\04.gif"/>
          <p:cNvPicPr>
            <a:picLocks noChangeAspect="1" noChangeArrowheads="1"/>
          </p:cNvPicPr>
          <p:nvPr/>
        </p:nvPicPr>
        <p:blipFill>
          <a:blip r:embed="rId3" cstate="print"/>
          <a:srcRect/>
          <a:stretch>
            <a:fillRect/>
          </a:stretch>
        </p:blipFill>
        <p:spPr bwMode="auto">
          <a:xfrm>
            <a:off x="467544" y="1268760"/>
            <a:ext cx="1872208" cy="1702007"/>
          </a:xfrm>
          <a:prstGeom prst="rect">
            <a:avLst/>
          </a:prstGeom>
          <a:noFill/>
        </p:spPr>
      </p:pic>
      <p:sp>
        <p:nvSpPr>
          <p:cNvPr id="3" name="副標題 2"/>
          <p:cNvSpPr>
            <a:spLocks noGrp="1"/>
          </p:cNvSpPr>
          <p:nvPr>
            <p:ph type="subTitle" idx="1"/>
          </p:nvPr>
        </p:nvSpPr>
        <p:spPr>
          <a:xfrm>
            <a:off x="539552" y="2996952"/>
            <a:ext cx="8208912" cy="2664296"/>
          </a:xfrm>
          <a:noFill/>
          <a:ln>
            <a:noFill/>
          </a:ln>
          <a:effectLst>
            <a:outerShdw blurRad="50800" dist="50800" dir="5400000" algn="ctr" rotWithShape="0">
              <a:schemeClr val="bg1"/>
            </a:outerShdw>
          </a:effectLst>
          <a:scene3d>
            <a:camera prst="orthographicFront"/>
            <a:lightRig rig="threePt" dir="t">
              <a:rot lat="0" lon="0" rev="4800000"/>
            </a:lightRig>
          </a:scene3d>
          <a:sp3d extrusionH="127000" contourW="19050" prstMaterial="metal">
            <a:bevelT/>
            <a:extrusionClr>
              <a:srgbClr val="CCFFFF"/>
            </a:extrusionClr>
            <a:contourClr>
              <a:srgbClr val="CCFFFF"/>
            </a:contourClr>
          </a:sp3d>
        </p:spPr>
        <p:txBody>
          <a:bodyPr>
            <a:normAutofit fontScale="25000" lnSpcReduction="20000"/>
          </a:bodyPr>
          <a:lstStyle/>
          <a:p>
            <a:endParaRPr lang="en-US" altLang="zh-TW" sz="3200" dirty="0" smtClean="0">
              <a:latin typeface="標楷體" pitchFamily="65" charset="-120"/>
              <a:ea typeface="標楷體" pitchFamily="65" charset="-120"/>
            </a:endParaRPr>
          </a:p>
          <a:p>
            <a:pPr algn="ctr"/>
            <a:endParaRPr lang="en-US" altLang="zh-TW" sz="12000" b="1" dirty="0" smtClean="0">
              <a:solidFill>
                <a:srgbClr val="002060"/>
              </a:solidFill>
              <a:latin typeface="標楷體" pitchFamily="65" charset="-120"/>
              <a:ea typeface="標楷體" pitchFamily="65" charset="-120"/>
            </a:endParaRPr>
          </a:p>
          <a:p>
            <a:pPr algn="ctr"/>
            <a:r>
              <a:rPr lang="zh-TW" altLang="en-US" sz="19200" b="1" dirty="0" smtClean="0">
                <a:solidFill>
                  <a:srgbClr val="002060"/>
                </a:solidFill>
                <a:latin typeface="標楷體" pitchFamily="65" charset="-120"/>
                <a:ea typeface="標楷體" pitchFamily="65" charset="-120"/>
              </a:rPr>
              <a:t>緩起訴處分金報支相關規定</a:t>
            </a:r>
            <a:endParaRPr lang="en-US" altLang="zh-TW" sz="19200" b="1" dirty="0" smtClean="0">
              <a:solidFill>
                <a:srgbClr val="002060"/>
              </a:solidFill>
              <a:latin typeface="標楷體" pitchFamily="65" charset="-120"/>
              <a:ea typeface="標楷體" pitchFamily="65" charset="-120"/>
            </a:endParaRPr>
          </a:p>
          <a:p>
            <a:pPr algn="ctr"/>
            <a:endParaRPr lang="en-US" altLang="zh-TW" sz="11200" dirty="0" smtClean="0">
              <a:solidFill>
                <a:srgbClr val="002060"/>
              </a:solidFill>
              <a:latin typeface="標楷體" pitchFamily="65" charset="-120"/>
              <a:ea typeface="標楷體" pitchFamily="65" charset="-120"/>
            </a:endParaRPr>
          </a:p>
          <a:p>
            <a:pPr algn="ctr">
              <a:spcAft>
                <a:spcPts val="600"/>
              </a:spcAft>
            </a:pPr>
            <a:r>
              <a:rPr lang="zh-TW" altLang="en-US" sz="11200" dirty="0" smtClean="0">
                <a:solidFill>
                  <a:srgbClr val="002060"/>
                </a:solidFill>
                <a:latin typeface="標楷體" pitchFamily="65" charset="-120"/>
                <a:ea typeface="標楷體" pitchFamily="65" charset="-120"/>
              </a:rPr>
              <a:t>會計室主任  彭瑞鳳</a:t>
            </a:r>
            <a:endParaRPr lang="en-US" altLang="zh-TW" sz="11200" dirty="0" smtClean="0">
              <a:solidFill>
                <a:srgbClr val="002060"/>
              </a:solidFill>
              <a:latin typeface="標楷體" pitchFamily="65" charset="-120"/>
              <a:ea typeface="標楷體" pitchFamily="65" charset="-120"/>
            </a:endParaRPr>
          </a:p>
          <a:p>
            <a:pPr algn="ctr"/>
            <a:r>
              <a:rPr lang="zh-TW" altLang="en-US" sz="11200" dirty="0" smtClean="0">
                <a:latin typeface="標楷體" pitchFamily="65" charset="-120"/>
                <a:ea typeface="標楷體" pitchFamily="65" charset="-120"/>
              </a:rPr>
              <a:t> </a:t>
            </a:r>
            <a:endParaRPr lang="zh-TW" altLang="en-US" sz="11200" dirty="0">
              <a:latin typeface="標楷體" pitchFamily="65" charset="-120"/>
              <a:ea typeface="標楷體" pitchFamily="65" charset="-120"/>
            </a:endParaRPr>
          </a:p>
        </p:txBody>
      </p:sp>
      <p:pic>
        <p:nvPicPr>
          <p:cNvPr id="10" name="Picture 3" descr="D:\103\0706'14 中研院\BackupD\綜合業務\會計室網頁\940708送計中\圖檔\背景3.gif"/>
          <p:cNvPicPr>
            <a:picLocks noChangeAspect="1" noChangeArrowheads="1"/>
          </p:cNvPicPr>
          <p:nvPr/>
        </p:nvPicPr>
        <p:blipFill>
          <a:blip r:embed="rId4" cstate="print"/>
          <a:srcRect/>
          <a:stretch>
            <a:fillRect/>
          </a:stretch>
        </p:blipFill>
        <p:spPr bwMode="auto">
          <a:xfrm>
            <a:off x="2267744" y="2276872"/>
            <a:ext cx="1475656" cy="1296144"/>
          </a:xfrm>
          <a:prstGeom prst="rect">
            <a:avLst/>
          </a:prstGeom>
          <a:noFill/>
        </p:spPr>
      </p:pic>
      <p:pic>
        <p:nvPicPr>
          <p:cNvPr id="7" name="Picture 3" descr="D:\103\0706'14 中研院\BackupD\綜合業務\會計室網頁\940708送計中\圖檔\背景3.gif"/>
          <p:cNvPicPr>
            <a:picLocks noChangeAspect="1" noChangeArrowheads="1"/>
          </p:cNvPicPr>
          <p:nvPr/>
        </p:nvPicPr>
        <p:blipFill>
          <a:blip r:embed="rId4" cstate="print"/>
          <a:srcRect/>
          <a:stretch>
            <a:fillRect/>
          </a:stretch>
        </p:blipFill>
        <p:spPr bwMode="auto">
          <a:xfrm>
            <a:off x="0" y="2636912"/>
            <a:ext cx="1115616" cy="864096"/>
          </a:xfrm>
          <a:prstGeom prst="rect">
            <a:avLst/>
          </a:prstGeom>
          <a:noFill/>
        </p:spPr>
      </p:pic>
      <p:graphicFrame>
        <p:nvGraphicFramePr>
          <p:cNvPr id="4" name="資料庫圖表 3"/>
          <p:cNvGraphicFramePr/>
          <p:nvPr/>
        </p:nvGraphicFramePr>
        <p:xfrm>
          <a:off x="2195736" y="620688"/>
          <a:ext cx="6948264" cy="158417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026" name="Picture 2"/>
          <p:cNvPicPr>
            <a:picLocks noChangeAspect="1" noChangeArrowheads="1"/>
          </p:cNvPicPr>
          <p:nvPr/>
        </p:nvPicPr>
        <p:blipFill>
          <a:blip r:embed="rId10" cstate="print"/>
          <a:srcRect/>
          <a:stretch>
            <a:fillRect/>
          </a:stretch>
        </p:blipFill>
        <p:spPr bwMode="auto">
          <a:xfrm>
            <a:off x="1835696" y="620688"/>
            <a:ext cx="7308304" cy="1584176"/>
          </a:xfrm>
          <a:prstGeom prst="rect">
            <a:avLst/>
          </a:prstGeom>
          <a:noFill/>
          <a:ln w="9525">
            <a:noFill/>
            <a:miter lim="800000"/>
            <a:headEnd/>
            <a:tailEnd/>
          </a:ln>
        </p:spPr>
      </p:pic>
      <p:pic>
        <p:nvPicPr>
          <p:cNvPr id="1027" name="Picture 3" descr="D:\103\0706'14 中研院\BackupD\綜合業務\會計室網頁\940708送計中\圖檔\背景3.gif"/>
          <p:cNvPicPr>
            <a:picLocks noChangeAspect="1" noChangeArrowheads="1"/>
          </p:cNvPicPr>
          <p:nvPr/>
        </p:nvPicPr>
        <p:blipFill>
          <a:blip r:embed="rId4" cstate="print"/>
          <a:srcRect/>
          <a:stretch>
            <a:fillRect/>
          </a:stretch>
        </p:blipFill>
        <p:spPr bwMode="auto">
          <a:xfrm>
            <a:off x="0" y="188640"/>
            <a:ext cx="1259632" cy="1196752"/>
          </a:xfrm>
          <a:prstGeom prst="rect">
            <a:avLst/>
          </a:prstGeom>
          <a:noFill/>
        </p:spPr>
      </p:pic>
      <p:pic>
        <p:nvPicPr>
          <p:cNvPr id="15" name="Picture 5" descr="可愛圖片14"/>
          <p:cNvPicPr>
            <a:picLocks noChangeAspect="1" noChangeArrowheads="1"/>
          </p:cNvPicPr>
          <p:nvPr/>
        </p:nvPicPr>
        <p:blipFill>
          <a:blip r:embed="rId11" cstate="print"/>
          <a:srcRect/>
          <a:stretch>
            <a:fillRect/>
          </a:stretch>
        </p:blipFill>
        <p:spPr bwMode="auto">
          <a:xfrm>
            <a:off x="6443663" y="4652963"/>
            <a:ext cx="2700337" cy="1905000"/>
          </a:xfrm>
          <a:prstGeom prst="rect">
            <a:avLst/>
          </a:prstGeom>
          <a:noFill/>
        </p:spPr>
      </p:pic>
      <p:sp>
        <p:nvSpPr>
          <p:cNvPr id="12" name="投影片編號版面配置區 11"/>
          <p:cNvSpPr>
            <a:spLocks noGrp="1"/>
          </p:cNvSpPr>
          <p:nvPr>
            <p:ph type="sldNum" sz="quarter" idx="12"/>
          </p:nvPr>
        </p:nvSpPr>
        <p:spPr/>
        <p:txBody>
          <a:bodyPr/>
          <a:lstStyle/>
          <a:p>
            <a:fld id="{D64AAE35-3DAC-48F6-BD22-7A1434BA5B4C}" type="slidenum">
              <a:rPr lang="zh-TW" altLang="en-US" smtClean="0"/>
              <a:pPr/>
              <a:t>1</a:t>
            </a:fld>
            <a:endParaRPr lang="zh-TW"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1560" y="1484784"/>
            <a:ext cx="8229600" cy="4525963"/>
          </a:xfrm>
          <a:gradFill>
            <a:gsLst>
              <a:gs pos="0">
                <a:srgbClr val="FFEFD1"/>
              </a:gs>
              <a:gs pos="64999">
                <a:srgbClr val="F0EBD5"/>
              </a:gs>
              <a:gs pos="100000">
                <a:srgbClr val="D1C39F"/>
              </a:gs>
            </a:gsLst>
            <a:lin ang="16200000" scaled="0"/>
          </a:gradFill>
        </p:spPr>
        <p:style>
          <a:lnRef idx="1">
            <a:schemeClr val="accent2"/>
          </a:lnRef>
          <a:fillRef idx="2">
            <a:schemeClr val="accent2"/>
          </a:fillRef>
          <a:effectRef idx="1">
            <a:schemeClr val="accent2"/>
          </a:effectRef>
          <a:fontRef idx="minor">
            <a:schemeClr val="dk1"/>
          </a:fontRef>
        </p:style>
        <p:txBody>
          <a:bodyPr>
            <a:normAutofit/>
          </a:bodyPr>
          <a:lstStyle/>
          <a:p>
            <a:endParaRPr lang="en-US" altLang="zh-TW" sz="1300" dirty="0" smtClean="0">
              <a:latin typeface="標楷體" pitchFamily="65" charset="-120"/>
              <a:ea typeface="標楷體" pitchFamily="65" charset="-120"/>
            </a:endParaRPr>
          </a:p>
          <a:p>
            <a:pPr>
              <a:buNone/>
            </a:pPr>
            <a:r>
              <a:rPr lang="zh-TW" altLang="en-US" sz="2800" b="1" dirty="0" smtClean="0">
                <a:solidFill>
                  <a:srgbClr val="002060"/>
                </a:solidFill>
                <a:latin typeface="標楷體" pitchFamily="65" charset="-120"/>
                <a:ea typeface="標楷體" pitchFamily="65" charset="-120"/>
              </a:rPr>
              <a:t>經費預算表</a:t>
            </a:r>
            <a:r>
              <a:rPr lang="en-US" altLang="zh-TW" sz="2800" b="1" dirty="0" smtClean="0">
                <a:solidFill>
                  <a:srgbClr val="002060"/>
                </a:solidFill>
                <a:latin typeface="標楷體" pitchFamily="65" charset="-120"/>
                <a:ea typeface="標楷體" pitchFamily="65" charset="-120"/>
              </a:rPr>
              <a:t>(</a:t>
            </a:r>
            <a:r>
              <a:rPr lang="zh-TW" altLang="en-US" sz="2800" b="1" dirty="0" smtClean="0">
                <a:solidFill>
                  <a:srgbClr val="002060"/>
                </a:solidFill>
                <a:latin typeface="標楷體" pitchFamily="65" charset="-120"/>
                <a:ea typeface="標楷體" pitchFamily="65" charset="-120"/>
              </a:rPr>
              <a:t>應注意事項</a:t>
            </a:r>
            <a:r>
              <a:rPr lang="en-US" altLang="zh-TW" sz="2800" b="1" dirty="0" smtClean="0">
                <a:solidFill>
                  <a:srgbClr val="002060"/>
                </a:solidFill>
                <a:latin typeface="標楷體" pitchFamily="65" charset="-120"/>
                <a:ea typeface="標楷體" pitchFamily="65" charset="-120"/>
              </a:rPr>
              <a:t>)</a:t>
            </a:r>
            <a:r>
              <a:rPr lang="zh-TW" altLang="en-US" sz="2800" b="1" dirty="0" smtClean="0">
                <a:solidFill>
                  <a:srgbClr val="002060"/>
                </a:solidFill>
                <a:latin typeface="標楷體" pitchFamily="65" charset="-120"/>
                <a:ea typeface="標楷體" pitchFamily="65" charset="-120"/>
              </a:rPr>
              <a:t> </a:t>
            </a:r>
          </a:p>
          <a:p>
            <a:r>
              <a:rPr lang="zh-TW" altLang="en-US" sz="2800" dirty="0" smtClean="0">
                <a:latin typeface="標楷體" pitchFamily="65" charset="-120"/>
                <a:ea typeface="標楷體" pitchFamily="65" charset="-120"/>
              </a:rPr>
              <a:t>計畫內容與經費預算表不明確，造成審查</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時間冗長</a:t>
            </a:r>
            <a:r>
              <a:rPr lang="zh-TW" altLang="en-US" sz="2800" b="1" dirty="0" smtClean="0">
                <a:latin typeface="標楷體" pitchFamily="65" charset="-120"/>
                <a:ea typeface="標楷體" pitchFamily="65" charset="-120"/>
              </a:rPr>
              <a:t>。 </a:t>
            </a:r>
            <a:endParaRPr lang="en-US" altLang="zh-TW" sz="2800" b="1"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  活動預算未完整表達，備註說明欄載明</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之經費來源缺漏或無法勾稽。 </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  經費項目與該活動無直接相關。</a:t>
            </a:r>
          </a:p>
          <a:p>
            <a:r>
              <a:rPr lang="zh-TW" altLang="en-US" sz="2800" dirty="0" smtClean="0">
                <a:latin typeface="標楷體" pitchFamily="65" charset="-120"/>
                <a:ea typeface="標楷體" pitchFamily="65" charset="-120"/>
              </a:rPr>
              <a:t></a:t>
            </a:r>
            <a:r>
              <a:rPr lang="zh-TW" altLang="en-US" sz="2800" smtClean="0">
                <a:latin typeface="標楷體" pitchFamily="65" charset="-120"/>
                <a:ea typeface="標楷體" pitchFamily="65" charset="-120"/>
              </a:rPr>
              <a:t>性質類似之項目</a:t>
            </a:r>
            <a:r>
              <a:rPr lang="zh-TW" altLang="en-US" sz="2800" dirty="0" smtClean="0">
                <a:latin typeface="標楷體" pitchFamily="65" charset="-120"/>
                <a:ea typeface="標楷體" pitchFamily="65" charset="-120"/>
              </a:rPr>
              <a:t>過多，有浮編之嫌。</a:t>
            </a:r>
          </a:p>
          <a:p>
            <a:pPr>
              <a:buNone/>
            </a:pPr>
            <a:endParaRPr lang="en-US" altLang="zh-TW" sz="2800" dirty="0" smtClean="0">
              <a:latin typeface="標楷體" pitchFamily="65" charset="-120"/>
              <a:ea typeface="標楷體" pitchFamily="65" charset="-120"/>
            </a:endParaRPr>
          </a:p>
          <a:p>
            <a:pPr>
              <a:buNone/>
            </a:pPr>
            <a:endParaRPr lang="zh-TW" altLang="en-US" sz="2800" b="1" dirty="0" smtClean="0">
              <a:latin typeface="標楷體" pitchFamily="65" charset="-120"/>
              <a:ea typeface="標楷體" pitchFamily="65" charset="-120"/>
            </a:endParaRPr>
          </a:p>
          <a:p>
            <a:pPr>
              <a:buNone/>
            </a:pPr>
            <a:endParaRPr lang="zh-TW" altLang="en-US" sz="2800" dirty="0" smtClean="0">
              <a:latin typeface="標楷體" pitchFamily="65" charset="-120"/>
              <a:ea typeface="標楷體" pitchFamily="65" charset="-120"/>
            </a:endParaRPr>
          </a:p>
          <a:p>
            <a:endParaRPr lang="zh-TW" altLang="en-US" sz="2800" b="1" dirty="0" smtClean="0">
              <a:latin typeface="標楷體" pitchFamily="65" charset="-120"/>
              <a:ea typeface="標楷體" pitchFamily="65" charset="-120"/>
            </a:endParaRPr>
          </a:p>
          <a:p>
            <a:endParaRPr lang="zh-TW" altLang="en-US" dirty="0"/>
          </a:p>
        </p:txBody>
      </p:sp>
      <p:sp>
        <p:nvSpPr>
          <p:cNvPr id="2" name="標題 1"/>
          <p:cNvSpPr>
            <a:spLocks noGrp="1"/>
          </p:cNvSpPr>
          <p:nvPr>
            <p:ph type="title"/>
          </p:nvPr>
        </p:nvSpPr>
        <p:spPr>
          <a:xfrm>
            <a:off x="457200" y="320040"/>
            <a:ext cx="7239000" cy="948720"/>
          </a:xfrm>
        </p:spPr>
        <p:txBody>
          <a:bodyPr/>
          <a:lstStyle/>
          <a:p>
            <a:pPr algn="ctr"/>
            <a:r>
              <a:rPr lang="zh-TW" altLang="en-US" dirty="0" smtClean="0">
                <a:latin typeface="標楷體" pitchFamily="65" charset="-120"/>
                <a:ea typeface="標楷體" pitchFamily="65" charset="-120"/>
              </a:rPr>
              <a:t>申請補助經費預算表 </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10</a:t>
            </a:fld>
            <a:endParaRPr lang="zh-TW"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nvPr>
        </p:nvGraphicFramePr>
        <p:xfrm>
          <a:off x="457200" y="1481138"/>
          <a:ext cx="8229600" cy="4892040"/>
        </p:xfrm>
        <a:graphic>
          <a:graphicData uri="http://schemas.openxmlformats.org/drawingml/2006/table">
            <a:tbl>
              <a:tblPr firstRow="1" bandRow="1">
                <a:tableStyleId>{5940675A-B579-460E-94D1-54222C63F5DA}</a:tableStyleId>
              </a:tblPr>
              <a:tblGrid>
                <a:gridCol w="1090464"/>
                <a:gridCol w="1224136"/>
                <a:gridCol w="1368152"/>
                <a:gridCol w="1224136"/>
                <a:gridCol w="1440160"/>
                <a:gridCol w="1882552"/>
              </a:tblGrid>
              <a:tr h="370840">
                <a:tc gridSpan="2">
                  <a:txBody>
                    <a:bodyPr/>
                    <a:lstStyle/>
                    <a:p>
                      <a:pPr algn="ctr"/>
                      <a:endParaRPr lang="en-US" altLang="zh-TW" dirty="0" smtClean="0"/>
                    </a:p>
                    <a:p>
                      <a:pPr algn="ctr"/>
                      <a:r>
                        <a:rPr lang="zh-TW" altLang="en-US" dirty="0" smtClean="0"/>
                        <a:t>項目</a:t>
                      </a:r>
                      <a:endParaRPr lang="zh-TW" altLang="en-US" dirty="0"/>
                    </a:p>
                  </a:txBody>
                  <a:tcPr>
                    <a:noFill/>
                  </a:tcPr>
                </a:tc>
                <a:tc hMerge="1">
                  <a:txBody>
                    <a:bodyPr/>
                    <a:lstStyle/>
                    <a:p>
                      <a:endParaRPr lang="zh-TW"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單價</a:t>
                      </a:r>
                      <a:r>
                        <a:rPr lang="en-US" altLang="zh-TW" dirty="0" smtClean="0"/>
                        <a:t>(</a:t>
                      </a:r>
                      <a:r>
                        <a:rPr lang="zh-TW" altLang="en-US" dirty="0" smtClean="0"/>
                        <a:t>元</a:t>
                      </a:r>
                      <a:r>
                        <a:rPr lang="en-US" altLang="zh-TW" dirty="0" smtClean="0"/>
                        <a:t>)</a:t>
                      </a:r>
                      <a:endParaRPr lang="zh-TW" altLang="en-US" dirty="0" smtClean="0"/>
                    </a:p>
                    <a:p>
                      <a:pPr algn="ct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數量</a:t>
                      </a:r>
                    </a:p>
                    <a:p>
                      <a:pPr algn="ctr"/>
                      <a:endParaRPr lang="zh-TW" altLang="en-US" dirty="0"/>
                    </a:p>
                  </a:txBody>
                  <a:tcPr/>
                </a:tc>
                <a:tc>
                  <a:txBody>
                    <a:bodyPr/>
                    <a:lstStyle/>
                    <a:p>
                      <a:pPr algn="ctr"/>
                      <a:endParaRPr lang="en-US" altLang="zh-TW" dirty="0" smtClean="0"/>
                    </a:p>
                    <a:p>
                      <a:pPr algn="ctr"/>
                      <a:r>
                        <a:rPr lang="zh-TW" altLang="en-US" dirty="0" smtClean="0"/>
                        <a:t>金額</a:t>
                      </a:r>
                      <a:r>
                        <a:rPr lang="en-US" altLang="zh-TW" dirty="0" smtClean="0"/>
                        <a:t>(</a:t>
                      </a:r>
                      <a:r>
                        <a:rPr lang="zh-TW" altLang="en-US" dirty="0" smtClean="0"/>
                        <a:t>元</a:t>
                      </a:r>
                      <a:r>
                        <a:rPr lang="en-US" altLang="zh-TW" dirty="0" smtClean="0"/>
                        <a:t>)</a:t>
                      </a:r>
                      <a:endParaRPr lang="zh-TW" altLang="en-US" dirty="0"/>
                    </a:p>
                  </a:txBody>
                  <a:tcPr/>
                </a:tc>
                <a:tc>
                  <a:txBody>
                    <a:bodyPr/>
                    <a:lstStyle/>
                    <a:p>
                      <a:pPr algn="ctr"/>
                      <a:endParaRPr lang="en-US" altLang="zh-TW" dirty="0" smtClean="0"/>
                    </a:p>
                    <a:p>
                      <a:pPr algn="ctr"/>
                      <a:r>
                        <a:rPr lang="zh-TW" altLang="en-US" dirty="0" smtClean="0"/>
                        <a:t>備註</a:t>
                      </a:r>
                      <a:endParaRPr lang="zh-TW" altLang="en-US" dirty="0"/>
                    </a:p>
                  </a:txBody>
                  <a:tcPr/>
                </a:tc>
              </a:tr>
              <a:tr h="370840">
                <a:tc gridSpan="2">
                  <a:txBody>
                    <a:bodyPr/>
                    <a:lstStyle/>
                    <a:p>
                      <a:r>
                        <a:rPr lang="zh-TW" altLang="en-US" dirty="0" smtClean="0"/>
                        <a:t>會場佈置</a:t>
                      </a:r>
                      <a:r>
                        <a:rPr lang="en-US" altLang="zh-TW" dirty="0" smtClean="0"/>
                        <a:t>(</a:t>
                      </a:r>
                      <a:r>
                        <a:rPr lang="zh-TW" altLang="en-US" dirty="0" smtClean="0"/>
                        <a:t>紅布條</a:t>
                      </a:r>
                      <a:r>
                        <a:rPr lang="en-US" altLang="zh-TW" dirty="0" smtClean="0"/>
                        <a:t>)</a:t>
                      </a:r>
                      <a:endParaRPr lang="zh-TW" altLang="en-US" dirty="0"/>
                    </a:p>
                  </a:txBody>
                  <a:tcPr/>
                </a:tc>
                <a:tc hMerge="1">
                  <a:txBody>
                    <a:bodyPr/>
                    <a:lstStyle/>
                    <a:p>
                      <a:endParaRPr lang="zh-TW" altLang="en-US"/>
                    </a:p>
                  </a:txBody>
                  <a:tcPr/>
                </a:tc>
                <a:tc>
                  <a:txBody>
                    <a:bodyPr/>
                    <a:lstStyle/>
                    <a:p>
                      <a:pPr algn="r"/>
                      <a:r>
                        <a:rPr lang="en-US" altLang="zh-TW" dirty="0" smtClean="0"/>
                        <a:t>2,000</a:t>
                      </a:r>
                      <a:endParaRPr lang="zh-TW" altLang="en-US" dirty="0"/>
                    </a:p>
                  </a:txBody>
                  <a:tcPr/>
                </a:tc>
                <a:tc>
                  <a:txBody>
                    <a:bodyPr/>
                    <a:lstStyle/>
                    <a:p>
                      <a:pPr algn="r"/>
                      <a:r>
                        <a:rPr lang="en-US" altLang="zh-TW" dirty="0" smtClean="0"/>
                        <a:t>1</a:t>
                      </a:r>
                      <a:endParaRPr lang="zh-TW" altLang="en-US" dirty="0"/>
                    </a:p>
                  </a:txBody>
                  <a:tcPr/>
                </a:tc>
                <a:tc>
                  <a:txBody>
                    <a:bodyPr/>
                    <a:lstStyle/>
                    <a:p>
                      <a:pPr algn="r"/>
                      <a:r>
                        <a:rPr lang="en-US" altLang="zh-TW" dirty="0" smtClean="0"/>
                        <a:t>2,000</a:t>
                      </a:r>
                      <a:endParaRPr lang="zh-TW" altLang="en-US" dirty="0"/>
                    </a:p>
                  </a:txBody>
                  <a:tcPr/>
                </a:tc>
                <a:tc>
                  <a:txBody>
                    <a:bodyPr/>
                    <a:lstStyle/>
                    <a:p>
                      <a:r>
                        <a:rPr lang="zh-TW" altLang="en-US" dirty="0" smtClean="0"/>
                        <a:t>緩起訴處分金</a:t>
                      </a:r>
                      <a:endParaRPr lang="zh-TW" altLang="en-US" dirty="0"/>
                    </a:p>
                  </a:txBody>
                  <a:tcPr/>
                </a:tc>
              </a:tr>
              <a:tr h="370840">
                <a:tc gridSpan="2">
                  <a:txBody>
                    <a:bodyPr/>
                    <a:lstStyle/>
                    <a:p>
                      <a:r>
                        <a:rPr lang="zh-TW" altLang="en-US" dirty="0" smtClean="0"/>
                        <a:t>場地費</a:t>
                      </a:r>
                      <a:endParaRPr lang="zh-TW" altLang="en-US" dirty="0"/>
                    </a:p>
                  </a:txBody>
                  <a:tcPr/>
                </a:tc>
                <a:tc hMerge="1">
                  <a:txBody>
                    <a:bodyPr/>
                    <a:lstStyle/>
                    <a:p>
                      <a:endParaRPr lang="zh-TW" altLang="en-US"/>
                    </a:p>
                  </a:txBody>
                  <a:tcPr/>
                </a:tc>
                <a:tc>
                  <a:txBody>
                    <a:bodyPr/>
                    <a:lstStyle/>
                    <a:p>
                      <a:pPr algn="r"/>
                      <a:r>
                        <a:rPr lang="en-US" altLang="zh-TW" dirty="0" smtClean="0"/>
                        <a:t>7,000</a:t>
                      </a:r>
                      <a:endParaRPr lang="zh-TW" altLang="en-US" dirty="0"/>
                    </a:p>
                  </a:txBody>
                  <a:tcPr/>
                </a:tc>
                <a:tc>
                  <a:txBody>
                    <a:bodyPr/>
                    <a:lstStyle/>
                    <a:p>
                      <a:pPr algn="r"/>
                      <a:r>
                        <a:rPr lang="en-US" altLang="zh-TW" dirty="0" smtClean="0"/>
                        <a:t>1</a:t>
                      </a:r>
                      <a:endParaRPr lang="zh-TW" altLang="en-US" dirty="0"/>
                    </a:p>
                  </a:txBody>
                  <a:tcPr/>
                </a:tc>
                <a:tc>
                  <a:txBody>
                    <a:bodyPr/>
                    <a:lstStyle/>
                    <a:p>
                      <a:pPr algn="r"/>
                      <a:r>
                        <a:rPr lang="en-US" altLang="zh-TW" dirty="0" smtClean="0"/>
                        <a:t>7,000</a:t>
                      </a:r>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緩起訴處分金</a:t>
                      </a:r>
                      <a:endParaRPr lang="zh-TW" altLang="en-US" dirty="0"/>
                    </a:p>
                  </a:txBody>
                  <a:tcPr/>
                </a:tc>
              </a:tr>
              <a:tr h="370840">
                <a:tc rowSpan="3">
                  <a:txBody>
                    <a:bodyPr/>
                    <a:lstStyle/>
                    <a:p>
                      <a:endParaRPr lang="en-US" altLang="zh-TW" dirty="0" smtClean="0"/>
                    </a:p>
                    <a:p>
                      <a:r>
                        <a:rPr lang="zh-TW" altLang="en-US" dirty="0" smtClean="0"/>
                        <a:t>材料費</a:t>
                      </a:r>
                      <a:endParaRPr lang="zh-TW" altLang="en-US" dirty="0"/>
                    </a:p>
                  </a:txBody>
                  <a:tcPr/>
                </a:tc>
                <a:tc>
                  <a:txBody>
                    <a:bodyPr/>
                    <a:lstStyle/>
                    <a:p>
                      <a:r>
                        <a:rPr lang="zh-TW" altLang="en-US" dirty="0" smtClean="0"/>
                        <a:t>鉛筆</a:t>
                      </a:r>
                      <a:endParaRPr lang="zh-TW" altLang="en-US" dirty="0"/>
                    </a:p>
                  </a:txBody>
                  <a:tcPr/>
                </a:tc>
                <a:tc>
                  <a:txBody>
                    <a:bodyPr/>
                    <a:lstStyle/>
                    <a:p>
                      <a:pPr algn="r"/>
                      <a:r>
                        <a:rPr lang="en-US" altLang="zh-TW" dirty="0" smtClean="0"/>
                        <a:t>10</a:t>
                      </a:r>
                      <a:endParaRPr lang="zh-TW" altLang="en-US" dirty="0"/>
                    </a:p>
                  </a:txBody>
                  <a:tcPr>
                    <a:solidFill>
                      <a:schemeClr val="bg1"/>
                    </a:solidFill>
                  </a:tcPr>
                </a:tc>
                <a:tc>
                  <a:txBody>
                    <a:bodyPr/>
                    <a:lstStyle/>
                    <a:p>
                      <a:pPr algn="r"/>
                      <a:r>
                        <a:rPr lang="en-US" altLang="zh-TW" dirty="0" smtClean="0"/>
                        <a:t>300</a:t>
                      </a:r>
                      <a:endParaRPr lang="zh-TW" altLang="en-US" dirty="0"/>
                    </a:p>
                  </a:txBody>
                  <a:tcPr/>
                </a:tc>
                <a:tc>
                  <a:txBody>
                    <a:bodyPr/>
                    <a:lstStyle/>
                    <a:p>
                      <a:pPr algn="r"/>
                      <a:r>
                        <a:rPr lang="en-US" altLang="zh-TW" dirty="0" smtClean="0"/>
                        <a:t>3,000</a:t>
                      </a:r>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緩起訴處分金</a:t>
                      </a:r>
                      <a:endParaRPr lang="zh-TW" altLang="en-US" dirty="0"/>
                    </a:p>
                  </a:txBody>
                  <a:tcPr/>
                </a:tc>
              </a:tr>
              <a:tr h="370840">
                <a:tc vMerge="1">
                  <a:txBody>
                    <a:bodyPr/>
                    <a:lstStyle/>
                    <a:p>
                      <a:endParaRPr lang="zh-TW" altLang="en-US" dirty="0"/>
                    </a:p>
                  </a:txBody>
                  <a:tcPr/>
                </a:tc>
                <a:tc>
                  <a:txBody>
                    <a:bodyPr/>
                    <a:lstStyle/>
                    <a:p>
                      <a:r>
                        <a:rPr lang="zh-TW" altLang="en-US" dirty="0" smtClean="0"/>
                        <a:t>色紙</a:t>
                      </a:r>
                      <a:endParaRPr lang="zh-TW" altLang="en-US" dirty="0"/>
                    </a:p>
                  </a:txBody>
                  <a:tcPr/>
                </a:tc>
                <a:tc>
                  <a:txBody>
                    <a:bodyPr/>
                    <a:lstStyle/>
                    <a:p>
                      <a:pPr algn="r"/>
                      <a:r>
                        <a:rPr lang="en-US" altLang="zh-TW" dirty="0" smtClean="0"/>
                        <a:t>30</a:t>
                      </a:r>
                      <a:endParaRPr lang="zh-TW" altLang="en-US" dirty="0"/>
                    </a:p>
                  </a:txBody>
                  <a:tcPr/>
                </a:tc>
                <a:tc>
                  <a:txBody>
                    <a:bodyPr/>
                    <a:lstStyle/>
                    <a:p>
                      <a:pPr algn="r"/>
                      <a:r>
                        <a:rPr lang="en-US" altLang="zh-TW" dirty="0" smtClean="0"/>
                        <a:t>300</a:t>
                      </a:r>
                      <a:endParaRPr lang="zh-TW" altLang="en-US" dirty="0"/>
                    </a:p>
                  </a:txBody>
                  <a:tcPr/>
                </a:tc>
                <a:tc>
                  <a:txBody>
                    <a:bodyPr/>
                    <a:lstStyle/>
                    <a:p>
                      <a:pPr algn="r"/>
                      <a:r>
                        <a:rPr lang="en-US" altLang="zh-TW" dirty="0" smtClean="0"/>
                        <a:t>9,000</a:t>
                      </a:r>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緩起訴處分金</a:t>
                      </a:r>
                      <a:endParaRPr lang="zh-TW" altLang="en-US" dirty="0"/>
                    </a:p>
                  </a:txBody>
                  <a:tcPr/>
                </a:tc>
              </a:tr>
              <a:tr h="370840">
                <a:tc vMerge="1">
                  <a:txBody>
                    <a:bodyPr/>
                    <a:lstStyle/>
                    <a:p>
                      <a:endParaRPr lang="zh-TW" altLang="en-US" dirty="0"/>
                    </a:p>
                  </a:txBody>
                  <a:tcPr/>
                </a:tc>
                <a:tc>
                  <a:txBody>
                    <a:bodyPr/>
                    <a:lstStyle/>
                    <a:p>
                      <a:r>
                        <a:rPr lang="zh-TW" altLang="en-US" dirty="0" smtClean="0"/>
                        <a:t>膠水</a:t>
                      </a:r>
                      <a:endParaRPr lang="zh-TW" altLang="en-US" dirty="0"/>
                    </a:p>
                  </a:txBody>
                  <a:tcPr/>
                </a:tc>
                <a:tc>
                  <a:txBody>
                    <a:bodyPr/>
                    <a:lstStyle/>
                    <a:p>
                      <a:pPr algn="r"/>
                      <a:r>
                        <a:rPr lang="en-US" altLang="zh-TW" dirty="0" smtClean="0"/>
                        <a:t>20</a:t>
                      </a:r>
                      <a:endParaRPr lang="zh-TW" altLang="en-US" dirty="0"/>
                    </a:p>
                  </a:txBody>
                  <a:tcPr/>
                </a:tc>
                <a:tc>
                  <a:txBody>
                    <a:bodyPr/>
                    <a:lstStyle/>
                    <a:p>
                      <a:pPr algn="r"/>
                      <a:r>
                        <a:rPr lang="en-US" altLang="zh-TW" dirty="0" smtClean="0"/>
                        <a:t>300</a:t>
                      </a:r>
                      <a:endParaRPr lang="zh-TW" altLang="en-US" dirty="0"/>
                    </a:p>
                  </a:txBody>
                  <a:tcPr/>
                </a:tc>
                <a:tc>
                  <a:txBody>
                    <a:bodyPr/>
                    <a:lstStyle/>
                    <a:p>
                      <a:pPr algn="r"/>
                      <a:r>
                        <a:rPr lang="en-US" altLang="zh-TW" dirty="0" smtClean="0"/>
                        <a:t>6,000</a:t>
                      </a:r>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緩起訴處分金</a:t>
                      </a:r>
                      <a:endParaRPr lang="zh-TW" altLang="en-US" dirty="0"/>
                    </a:p>
                  </a:txBody>
                  <a:tcPr/>
                </a:tc>
              </a:tr>
              <a:tr h="370840">
                <a:tc gridSpan="2">
                  <a:txBody>
                    <a:bodyPr/>
                    <a:lstStyle/>
                    <a:p>
                      <a:pPr marL="0" algn="l" rtl="0" eaLnBrk="1" latinLnBrk="0" hangingPunct="1"/>
                      <a:r>
                        <a:rPr kumimoji="0" lang="zh-TW" altLang="en-US" kern="1200" dirty="0" smtClean="0">
                          <a:solidFill>
                            <a:schemeClr val="tx1"/>
                          </a:solidFill>
                          <a:latin typeface="+mn-lt"/>
                          <a:ea typeface="+mn-ea"/>
                          <a:cs typeface="+mn-cs"/>
                        </a:rPr>
                        <a:t>餐盒</a:t>
                      </a:r>
                    </a:p>
                  </a:txBody>
                  <a:tcPr/>
                </a:tc>
                <a:tc hMerge="1">
                  <a:txBody>
                    <a:bodyPr/>
                    <a:lstStyle/>
                    <a:p>
                      <a:endParaRPr lang="zh-TW" altLang="en-US"/>
                    </a:p>
                  </a:txBody>
                  <a:tcPr/>
                </a:tc>
                <a:tc>
                  <a:txBody>
                    <a:bodyPr/>
                    <a:lstStyle/>
                    <a:p>
                      <a:pPr algn="r"/>
                      <a:r>
                        <a:rPr lang="en-US" altLang="zh-TW" dirty="0" smtClean="0"/>
                        <a:t>60</a:t>
                      </a:r>
                      <a:endParaRPr lang="zh-TW" altLang="en-US" dirty="0"/>
                    </a:p>
                  </a:txBody>
                  <a:tcPr/>
                </a:tc>
                <a:tc>
                  <a:txBody>
                    <a:bodyPr/>
                    <a:lstStyle/>
                    <a:p>
                      <a:pPr algn="r"/>
                      <a:r>
                        <a:rPr lang="en-US" altLang="zh-TW" dirty="0" smtClean="0"/>
                        <a:t>320</a:t>
                      </a:r>
                      <a:endParaRPr lang="zh-TW" altLang="en-US" dirty="0"/>
                    </a:p>
                  </a:txBody>
                  <a:tcPr/>
                </a:tc>
                <a:tc>
                  <a:txBody>
                    <a:bodyPr/>
                    <a:lstStyle/>
                    <a:p>
                      <a:pPr algn="r"/>
                      <a:r>
                        <a:rPr lang="en-US" altLang="zh-TW" dirty="0" smtClean="0"/>
                        <a:t>19,200</a:t>
                      </a:r>
                      <a:endParaRPr lang="zh-TW" altLang="en-US" dirty="0"/>
                    </a:p>
                  </a:txBody>
                  <a:tcPr/>
                </a:tc>
                <a:tc>
                  <a:txBody>
                    <a:bodyPr/>
                    <a:lstStyle/>
                    <a:p>
                      <a:r>
                        <a:rPr lang="zh-TW" altLang="en-US" dirty="0" smtClean="0"/>
                        <a:t>自籌</a:t>
                      </a:r>
                      <a:endParaRPr lang="zh-TW" altLang="en-US" dirty="0"/>
                    </a:p>
                  </a:txBody>
                  <a:tcPr/>
                </a:tc>
              </a:tr>
              <a:tr h="608622">
                <a:tc gridSpan="2">
                  <a:txBody>
                    <a:bodyPr/>
                    <a:lstStyle/>
                    <a:p>
                      <a:r>
                        <a:rPr lang="zh-TW" altLang="en-US" dirty="0" smtClean="0"/>
                        <a:t>講師費</a:t>
                      </a:r>
                      <a:endParaRPr lang="zh-TW" altLang="en-US" dirty="0"/>
                    </a:p>
                  </a:txBody>
                  <a:tcPr/>
                </a:tc>
                <a:tc hMerge="1">
                  <a:txBody>
                    <a:bodyPr/>
                    <a:lstStyle/>
                    <a:p>
                      <a:endParaRPr lang="zh-TW" altLang="en-US"/>
                    </a:p>
                  </a:txBody>
                  <a:tcPr/>
                </a:tc>
                <a:tc>
                  <a:txBody>
                    <a:bodyPr/>
                    <a:lstStyle/>
                    <a:p>
                      <a:pPr algn="r"/>
                      <a:r>
                        <a:rPr lang="en-US" altLang="zh-TW" dirty="0" smtClean="0"/>
                        <a:t>1,600</a:t>
                      </a:r>
                      <a:endParaRPr lang="zh-TW" altLang="en-US" dirty="0"/>
                    </a:p>
                  </a:txBody>
                  <a:tcPr/>
                </a:tc>
                <a:tc>
                  <a:txBody>
                    <a:bodyPr/>
                    <a:lstStyle/>
                    <a:p>
                      <a:pPr algn="r"/>
                      <a:r>
                        <a:rPr lang="en-US" altLang="zh-TW" dirty="0" smtClean="0"/>
                        <a:t>6</a:t>
                      </a:r>
                      <a:endParaRPr lang="zh-TW" altLang="en-US" dirty="0"/>
                    </a:p>
                  </a:txBody>
                  <a:tcPr/>
                </a:tc>
                <a:tc>
                  <a:txBody>
                    <a:bodyPr/>
                    <a:lstStyle/>
                    <a:p>
                      <a:pPr algn="r"/>
                      <a:r>
                        <a:rPr lang="en-US" altLang="zh-TW" dirty="0" smtClean="0"/>
                        <a:t>9,600</a:t>
                      </a:r>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3(</a:t>
                      </a:r>
                      <a:r>
                        <a:rPr lang="zh-TW" altLang="en-US" dirty="0" smtClean="0"/>
                        <a:t>小時</a:t>
                      </a:r>
                      <a:r>
                        <a:rPr lang="en-US" altLang="zh-TW" dirty="0" smtClean="0"/>
                        <a:t>)</a:t>
                      </a:r>
                      <a:r>
                        <a:rPr lang="zh-TW" altLang="en-US" dirty="0" smtClean="0"/>
                        <a:t>*</a:t>
                      </a:r>
                      <a:r>
                        <a:rPr lang="en-US" altLang="zh-TW" dirty="0" smtClean="0"/>
                        <a:t>2</a:t>
                      </a:r>
                      <a:r>
                        <a:rPr lang="zh-TW" altLang="en-US" dirty="0" smtClean="0"/>
                        <a:t>人緩起訴處分金</a:t>
                      </a:r>
                      <a:endParaRPr lang="zh-TW" altLang="en-US" dirty="0"/>
                    </a:p>
                  </a:txBody>
                  <a:tcPr/>
                </a:tc>
              </a:tr>
              <a:tr h="370840">
                <a:tc gridSpan="2">
                  <a:txBody>
                    <a:bodyPr/>
                    <a:lstStyle/>
                    <a:p>
                      <a:r>
                        <a:rPr lang="zh-TW" altLang="en-US" dirty="0" smtClean="0"/>
                        <a:t>保險費</a:t>
                      </a:r>
                      <a:endParaRPr lang="zh-TW" altLang="en-US" dirty="0"/>
                    </a:p>
                  </a:txBody>
                  <a:tcPr/>
                </a:tc>
                <a:tc hMerge="1">
                  <a:txBody>
                    <a:bodyPr/>
                    <a:lstStyle/>
                    <a:p>
                      <a:endParaRPr lang="zh-TW" altLang="en-US"/>
                    </a:p>
                  </a:txBody>
                  <a:tcPr/>
                </a:tc>
                <a:tc>
                  <a:txBody>
                    <a:bodyPr/>
                    <a:lstStyle/>
                    <a:p>
                      <a:pPr algn="r"/>
                      <a:r>
                        <a:rPr lang="en-US" altLang="zh-TW" dirty="0" smtClean="0"/>
                        <a:t>40</a:t>
                      </a:r>
                      <a:endParaRPr lang="zh-TW" altLang="en-US" dirty="0"/>
                    </a:p>
                  </a:txBody>
                  <a:tcPr/>
                </a:tc>
                <a:tc>
                  <a:txBody>
                    <a:bodyPr/>
                    <a:lstStyle/>
                    <a:p>
                      <a:pPr algn="r"/>
                      <a:r>
                        <a:rPr lang="en-US" altLang="zh-TW" dirty="0" smtClean="0"/>
                        <a:t>320</a:t>
                      </a:r>
                      <a:endParaRPr lang="zh-TW" altLang="en-US" dirty="0"/>
                    </a:p>
                  </a:txBody>
                  <a:tcPr/>
                </a:tc>
                <a:tc>
                  <a:txBody>
                    <a:bodyPr/>
                    <a:lstStyle/>
                    <a:p>
                      <a:pPr algn="r"/>
                      <a:r>
                        <a:rPr lang="en-US" altLang="zh-TW" dirty="0" smtClean="0"/>
                        <a:t>12,800</a:t>
                      </a:r>
                      <a:endParaRPr lang="zh-TW" altLang="en-US" dirty="0"/>
                    </a:p>
                  </a:txBody>
                  <a:tcPr/>
                </a:tc>
                <a:tc>
                  <a:txBody>
                    <a:bodyPr/>
                    <a:lstStyle/>
                    <a:p>
                      <a:r>
                        <a:rPr lang="zh-TW" altLang="en-US" dirty="0" smtClean="0"/>
                        <a:t>自籌</a:t>
                      </a:r>
                      <a:endParaRPr lang="zh-TW" altLang="en-US" dirty="0"/>
                    </a:p>
                  </a:txBody>
                  <a:tcPr/>
                </a:tc>
              </a:tr>
              <a:tr h="370840">
                <a:tc gridSpan="2">
                  <a:txBody>
                    <a:bodyPr/>
                    <a:lstStyle/>
                    <a:p>
                      <a:r>
                        <a:rPr lang="zh-TW" altLang="en-US" dirty="0" smtClean="0"/>
                        <a:t>雜支</a:t>
                      </a:r>
                      <a:endParaRPr lang="zh-TW" altLang="en-US" dirty="0"/>
                    </a:p>
                  </a:txBody>
                  <a:tcPr/>
                </a:tc>
                <a:tc hMerge="1">
                  <a:txBody>
                    <a:bodyPr/>
                    <a:lstStyle/>
                    <a:p>
                      <a:endParaRPr lang="zh-TW" altLang="en-US"/>
                    </a:p>
                  </a:txBody>
                  <a:tcPr/>
                </a:tc>
                <a:tc>
                  <a:txBody>
                    <a:bodyPr/>
                    <a:lstStyle/>
                    <a:p>
                      <a:pPr algn="r"/>
                      <a:r>
                        <a:rPr lang="en-US" altLang="zh-TW" dirty="0" smtClean="0"/>
                        <a:t>2,800</a:t>
                      </a:r>
                      <a:endParaRPr lang="zh-TW" altLang="en-US" dirty="0"/>
                    </a:p>
                  </a:txBody>
                  <a:tcPr/>
                </a:tc>
                <a:tc>
                  <a:txBody>
                    <a:bodyPr/>
                    <a:lstStyle/>
                    <a:p>
                      <a:pPr algn="r"/>
                      <a:r>
                        <a:rPr lang="en-US" altLang="zh-TW" dirty="0" smtClean="0"/>
                        <a:t>1</a:t>
                      </a:r>
                      <a:endParaRPr lang="zh-TW" altLang="en-US" dirty="0"/>
                    </a:p>
                  </a:txBody>
                  <a:tcPr/>
                </a:tc>
                <a:tc>
                  <a:txBody>
                    <a:bodyPr/>
                    <a:lstStyle/>
                    <a:p>
                      <a:pPr algn="r"/>
                      <a:r>
                        <a:rPr lang="en-US" altLang="zh-TW" dirty="0" smtClean="0"/>
                        <a:t>2,800</a:t>
                      </a:r>
                      <a:endParaRPr lang="zh-TW" altLang="en-US" dirty="0"/>
                    </a:p>
                  </a:txBody>
                  <a:tcPr/>
                </a:tc>
                <a:tc>
                  <a:txBody>
                    <a:bodyPr/>
                    <a:lstStyle/>
                    <a:p>
                      <a:r>
                        <a:rPr lang="zh-TW" altLang="en-US" dirty="0" smtClean="0"/>
                        <a:t>自籌</a:t>
                      </a:r>
                      <a:endParaRPr lang="zh-TW" altLang="en-US" dirty="0"/>
                    </a:p>
                  </a:txBody>
                  <a:tcPr/>
                </a:tc>
              </a:tr>
              <a:tr h="370840">
                <a:tc gridSpan="2">
                  <a:txBody>
                    <a:bodyPr/>
                    <a:lstStyle/>
                    <a:p>
                      <a:pPr marL="0" algn="l" rtl="0" eaLnBrk="1" latinLnBrk="0" hangingPunct="1"/>
                      <a:r>
                        <a:rPr kumimoji="0" lang="zh-TW" altLang="en-US" kern="1200" dirty="0" smtClean="0">
                          <a:solidFill>
                            <a:schemeClr val="tx1"/>
                          </a:solidFill>
                          <a:latin typeface="+mn-lt"/>
                          <a:ea typeface="+mn-ea"/>
                          <a:cs typeface="+mn-cs"/>
                        </a:rPr>
                        <a:t>合     計</a:t>
                      </a:r>
                    </a:p>
                  </a:txBody>
                  <a:tcPr anchor="ctr"/>
                </a:tc>
                <a:tc hMerge="1">
                  <a:txBody>
                    <a:bodyPr/>
                    <a:lstStyle/>
                    <a:p>
                      <a:endParaRPr lang="zh-TW" altLang="en-US"/>
                    </a:p>
                  </a:txBody>
                  <a:tcPr/>
                </a:tc>
                <a:tc>
                  <a:txBody>
                    <a:bodyPr/>
                    <a:lstStyle/>
                    <a:p>
                      <a:pPr algn="r"/>
                      <a:endParaRPr lang="zh-TW" altLang="en-US" dirty="0"/>
                    </a:p>
                  </a:txBody>
                  <a:tcPr/>
                </a:tc>
                <a:tc>
                  <a:txBody>
                    <a:bodyPr/>
                    <a:lstStyle/>
                    <a:p>
                      <a:pPr algn="r"/>
                      <a:endParaRPr lang="zh-TW" altLang="en-US"/>
                    </a:p>
                  </a:txBody>
                  <a:tcPr/>
                </a:tc>
                <a:tc>
                  <a:txBody>
                    <a:bodyPr/>
                    <a:lstStyle/>
                    <a:p>
                      <a:pPr algn="r"/>
                      <a:r>
                        <a:rPr lang="en-US" altLang="zh-TW" dirty="0" smtClean="0"/>
                        <a:t>71,400</a:t>
                      </a:r>
                      <a:endParaRPr lang="zh-TW" altLang="en-US" dirty="0"/>
                    </a:p>
                  </a:txBody>
                  <a:tcPr/>
                </a:tc>
                <a:tc>
                  <a:txBody>
                    <a:bodyPr/>
                    <a:lstStyle/>
                    <a:p>
                      <a:endParaRPr lang="zh-TW" altLang="en-US" dirty="0"/>
                    </a:p>
                  </a:txBody>
                  <a:tcPr/>
                </a:tc>
              </a:tr>
            </a:tbl>
          </a:graphicData>
        </a:graphic>
      </p:graphicFrame>
      <p:sp>
        <p:nvSpPr>
          <p:cNvPr id="3" name="標題 2"/>
          <p:cNvSpPr>
            <a:spLocks noGrp="1"/>
          </p:cNvSpPr>
          <p:nvPr>
            <p:ph type="title"/>
          </p:nvPr>
        </p:nvSpPr>
        <p:spPr/>
        <p:txBody>
          <a:bodyPr>
            <a:normAutofit/>
          </a:bodyPr>
          <a:lstStyle/>
          <a:p>
            <a:r>
              <a:rPr lang="zh-TW" altLang="en-US" sz="3600" dirty="0" smtClean="0">
                <a:latin typeface="標楷體" pitchFamily="65" charset="-120"/>
                <a:ea typeface="標楷體" pitchFamily="65" charset="-120"/>
              </a:rPr>
              <a:t>申請補助經費預算表</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範例</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 </a:t>
            </a:r>
            <a:endParaRPr lang="zh-TW" altLang="en-US" sz="3600" dirty="0"/>
          </a:p>
        </p:txBody>
      </p:sp>
      <p:sp>
        <p:nvSpPr>
          <p:cNvPr id="8" name="圓角矩形圖說文字 7"/>
          <p:cNvSpPr/>
          <p:nvPr/>
        </p:nvSpPr>
        <p:spPr>
          <a:xfrm>
            <a:off x="6804248" y="332656"/>
            <a:ext cx="2016224" cy="1080120"/>
          </a:xfrm>
          <a:prstGeom prst="wedgeRoundRectCallout">
            <a:avLst>
              <a:gd name="adj1" fmla="val -15497"/>
              <a:gd name="adj2" fmla="val 91134"/>
              <a:gd name="adj3" fmla="val 16667"/>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accent2"/>
                </a:solidFill>
              </a:rPr>
              <a:t>自籌款</a:t>
            </a:r>
            <a:r>
              <a:rPr lang="en-US" altLang="zh-TW" dirty="0" smtClean="0">
                <a:solidFill>
                  <a:schemeClr val="accent2"/>
                </a:solidFill>
              </a:rPr>
              <a:t>34,800</a:t>
            </a:r>
            <a:r>
              <a:rPr lang="zh-TW" altLang="en-US" dirty="0" smtClean="0">
                <a:solidFill>
                  <a:schemeClr val="accent2"/>
                </a:solidFill>
              </a:rPr>
              <a:t>元，佔</a:t>
            </a:r>
            <a:r>
              <a:rPr lang="en-US" altLang="zh-TW" dirty="0" smtClean="0">
                <a:solidFill>
                  <a:schemeClr val="accent2"/>
                </a:solidFill>
              </a:rPr>
              <a:t>48.7%</a:t>
            </a:r>
            <a:endParaRPr lang="zh-TW" altLang="en-US" dirty="0">
              <a:solidFill>
                <a:schemeClr val="accent2"/>
              </a:solidFill>
            </a:endParaRPr>
          </a:p>
        </p:txBody>
      </p:sp>
      <p:sp>
        <p:nvSpPr>
          <p:cNvPr id="6" name="投影片編號版面配置區 5"/>
          <p:cNvSpPr>
            <a:spLocks noGrp="1"/>
          </p:cNvSpPr>
          <p:nvPr>
            <p:ph type="sldNum" sz="quarter" idx="12"/>
          </p:nvPr>
        </p:nvSpPr>
        <p:spPr/>
        <p:txBody>
          <a:bodyPr/>
          <a:lstStyle/>
          <a:p>
            <a:fld id="{D64AAE35-3DAC-48F6-BD22-7A1434BA5B4C}" type="slidenum">
              <a:rPr lang="zh-TW" altLang="en-US" smtClean="0"/>
              <a:pPr/>
              <a:t>11</a:t>
            </a:fld>
            <a:endParaRPr lang="zh-TW"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268760"/>
            <a:ext cx="8229600" cy="4738531"/>
          </a:xfrm>
          <a:blipFill>
            <a:blip r:embed="rId2" cstate="print"/>
            <a:tile tx="0" ty="0" sx="100000" sy="100000" flip="none" algn="tl"/>
          </a:blipFill>
        </p:spPr>
        <p:txBody>
          <a:bodyPr>
            <a:normAutofit lnSpcReduction="10000"/>
          </a:bodyPr>
          <a:lstStyle/>
          <a:p>
            <a:r>
              <a:rPr lang="en-US" altLang="zh-TW" sz="2800" b="1" dirty="0" smtClean="0">
                <a:solidFill>
                  <a:srgbClr val="0070C0"/>
                </a:solidFill>
                <a:latin typeface="標楷體" pitchFamily="65" charset="-120"/>
                <a:ea typeface="標楷體" pitchFamily="65" charset="-120"/>
              </a:rPr>
              <a:t>105</a:t>
            </a:r>
            <a:r>
              <a:rPr lang="zh-TW" altLang="en-US" sz="2800" b="1" dirty="0" smtClean="0">
                <a:solidFill>
                  <a:srgbClr val="0070C0"/>
                </a:solidFill>
                <a:latin typeface="標楷體" pitchFamily="65" charset="-120"/>
                <a:ea typeface="標楷體" pitchFamily="65" charset="-120"/>
              </a:rPr>
              <a:t>年度補助公益團體辦理各項活動之補助款已編列本署年度預算內。</a:t>
            </a:r>
            <a:endParaRPr lang="en-US" altLang="zh-TW" sz="2800" b="1" dirty="0" smtClean="0">
              <a:solidFill>
                <a:srgbClr val="0070C0"/>
              </a:solidFill>
              <a:latin typeface="標楷體" pitchFamily="65" charset="-120"/>
              <a:ea typeface="標楷體" pitchFamily="65" charset="-120"/>
            </a:endParaRPr>
          </a:p>
          <a:p>
            <a:r>
              <a:rPr lang="zh-TW" altLang="en-US" sz="2800" b="1" dirty="0" smtClean="0">
                <a:solidFill>
                  <a:srgbClr val="0070C0"/>
                </a:solidFill>
                <a:latin typeface="標楷體" pitchFamily="65" charset="-120"/>
                <a:ea typeface="標楷體" pitchFamily="65" charset="-120"/>
              </a:rPr>
              <a:t>經費結報需依照會計法、預算法、支出憑證處理要點等規定辦理。</a:t>
            </a:r>
            <a:endParaRPr lang="en-US" altLang="zh-TW" sz="2800" b="1" dirty="0" smtClean="0">
              <a:solidFill>
                <a:srgbClr val="0070C0"/>
              </a:solidFill>
              <a:latin typeface="標楷體" pitchFamily="65" charset="-120"/>
              <a:ea typeface="標楷體" pitchFamily="65" charset="-120"/>
            </a:endParaRPr>
          </a:p>
          <a:p>
            <a:r>
              <a:rPr lang="zh-TW" altLang="en-US" sz="2800" b="1" dirty="0" smtClean="0">
                <a:solidFill>
                  <a:srgbClr val="0070C0"/>
                </a:solidFill>
                <a:latin typeface="標楷體" pitchFamily="65" charset="-120"/>
                <a:ea typeface="標楷體" pitchFamily="65" charset="-120"/>
              </a:rPr>
              <a:t>政府會計年度為</a:t>
            </a:r>
            <a:r>
              <a:rPr lang="en-US" altLang="zh-TW" sz="2800" b="1" dirty="0" smtClean="0">
                <a:solidFill>
                  <a:srgbClr val="0070C0"/>
                </a:solidFill>
                <a:latin typeface="標楷體" pitchFamily="65" charset="-120"/>
                <a:ea typeface="標楷體" pitchFamily="65" charset="-120"/>
              </a:rPr>
              <a:t>1</a:t>
            </a:r>
            <a:r>
              <a:rPr lang="zh-TW" altLang="en-US" sz="2800" b="1" dirty="0" smtClean="0">
                <a:solidFill>
                  <a:srgbClr val="0070C0"/>
                </a:solidFill>
                <a:latin typeface="標楷體" pitchFamily="65" charset="-120"/>
                <a:ea typeface="標楷體" pitchFamily="65" charset="-120"/>
              </a:rPr>
              <a:t>月</a:t>
            </a:r>
            <a:r>
              <a:rPr lang="en-US" altLang="zh-TW" sz="2800" b="1" dirty="0" smtClean="0">
                <a:solidFill>
                  <a:srgbClr val="0070C0"/>
                </a:solidFill>
                <a:latin typeface="標楷體" pitchFamily="65" charset="-120"/>
                <a:ea typeface="標楷體" pitchFamily="65" charset="-120"/>
              </a:rPr>
              <a:t>1</a:t>
            </a:r>
            <a:r>
              <a:rPr lang="zh-TW" altLang="en-US" sz="2800" b="1" dirty="0" smtClean="0">
                <a:solidFill>
                  <a:srgbClr val="0070C0"/>
                </a:solidFill>
                <a:latin typeface="標楷體" pitchFamily="65" charset="-120"/>
                <a:ea typeface="標楷體" pitchFamily="65" charset="-120"/>
              </a:rPr>
              <a:t>日至</a:t>
            </a:r>
            <a:r>
              <a:rPr lang="en-US" altLang="zh-TW" sz="2800" b="1" dirty="0" smtClean="0">
                <a:solidFill>
                  <a:srgbClr val="0070C0"/>
                </a:solidFill>
                <a:latin typeface="標楷體" pitchFamily="65" charset="-120"/>
                <a:ea typeface="標楷體" pitchFamily="65" charset="-120"/>
              </a:rPr>
              <a:t>12</a:t>
            </a:r>
            <a:r>
              <a:rPr lang="zh-TW" altLang="en-US" sz="2800" b="1" dirty="0" smtClean="0">
                <a:solidFill>
                  <a:srgbClr val="0070C0"/>
                </a:solidFill>
                <a:latin typeface="標楷體" pitchFamily="65" charset="-120"/>
                <a:ea typeface="標楷體" pitchFamily="65" charset="-120"/>
              </a:rPr>
              <a:t>月</a:t>
            </a:r>
            <a:r>
              <a:rPr lang="en-US" altLang="zh-TW" sz="2800" b="1" dirty="0" smtClean="0">
                <a:solidFill>
                  <a:srgbClr val="0070C0"/>
                </a:solidFill>
                <a:latin typeface="標楷體" pitchFamily="65" charset="-120"/>
                <a:ea typeface="標楷體" pitchFamily="65" charset="-120"/>
              </a:rPr>
              <a:t>31</a:t>
            </a:r>
            <a:r>
              <a:rPr lang="zh-TW" altLang="en-US" sz="2800" b="1" dirty="0" smtClean="0">
                <a:solidFill>
                  <a:srgbClr val="0070C0"/>
                </a:solidFill>
                <a:latin typeface="標楷體" pitchFamily="65" charset="-120"/>
                <a:ea typeface="標楷體" pitchFamily="65" charset="-120"/>
              </a:rPr>
              <a:t>日，</a:t>
            </a:r>
            <a:r>
              <a:rPr lang="en-US" altLang="zh-TW" sz="2800" b="1" dirty="0" smtClean="0">
                <a:solidFill>
                  <a:srgbClr val="0070C0"/>
                </a:solidFill>
                <a:latin typeface="標楷體" pitchFamily="65" charset="-120"/>
                <a:ea typeface="標楷體" pitchFamily="65" charset="-120"/>
              </a:rPr>
              <a:t>105</a:t>
            </a:r>
            <a:r>
              <a:rPr lang="zh-TW" altLang="en-US" sz="2800" b="1" dirty="0" smtClean="0">
                <a:solidFill>
                  <a:srgbClr val="0070C0"/>
                </a:solidFill>
                <a:latin typeface="標楷體" pitchFamily="65" charset="-120"/>
                <a:ea typeface="標楷體" pitchFamily="65" charset="-120"/>
              </a:rPr>
              <a:t>年度支用必須取得當年度之支用憑證</a:t>
            </a:r>
            <a:r>
              <a:rPr lang="en-US" altLang="zh-TW" sz="2800" b="1" dirty="0" smtClean="0">
                <a:solidFill>
                  <a:srgbClr val="0070C0"/>
                </a:solidFill>
                <a:latin typeface="標楷體" pitchFamily="65" charset="-120"/>
                <a:ea typeface="標楷體" pitchFamily="65" charset="-120"/>
              </a:rPr>
              <a:t>(</a:t>
            </a:r>
            <a:r>
              <a:rPr lang="zh-TW" altLang="en-US" sz="2800" b="1" dirty="0" smtClean="0">
                <a:solidFill>
                  <a:srgbClr val="0070C0"/>
                </a:solidFill>
                <a:latin typeface="標楷體" pitchFamily="65" charset="-120"/>
                <a:ea typeface="標楷體" pitchFamily="65" charset="-120"/>
              </a:rPr>
              <a:t>收據、發票、領據</a:t>
            </a:r>
            <a:r>
              <a:rPr lang="en-US" altLang="zh-TW" sz="2800" b="1" dirty="0" smtClean="0">
                <a:solidFill>
                  <a:srgbClr val="0070C0"/>
                </a:solidFill>
                <a:latin typeface="標楷體" pitchFamily="65" charset="-120"/>
                <a:ea typeface="標楷體" pitchFamily="65" charset="-120"/>
              </a:rPr>
              <a:t>…</a:t>
            </a:r>
            <a:r>
              <a:rPr lang="zh-TW" altLang="en-US" sz="2800" b="1" dirty="0" smtClean="0">
                <a:solidFill>
                  <a:srgbClr val="0070C0"/>
                </a:solidFill>
                <a:latin typeface="標楷體" pitchFamily="65" charset="-120"/>
                <a:ea typeface="標楷體" pitchFamily="65" charset="-120"/>
              </a:rPr>
              <a:t>等</a:t>
            </a:r>
            <a:r>
              <a:rPr lang="en-US" altLang="zh-TW" sz="2800" b="1" dirty="0" smtClean="0">
                <a:solidFill>
                  <a:srgbClr val="0070C0"/>
                </a:solidFill>
                <a:latin typeface="標楷體" pitchFamily="65" charset="-120"/>
                <a:ea typeface="標楷體" pitchFamily="65" charset="-120"/>
              </a:rPr>
              <a:t>)</a:t>
            </a:r>
            <a:r>
              <a:rPr lang="zh-TW" altLang="en-US" sz="2800" b="1" dirty="0" smtClean="0">
                <a:solidFill>
                  <a:srgbClr val="0070C0"/>
                </a:solidFill>
                <a:latin typeface="標楷體" pitchFamily="65" charset="-120"/>
                <a:ea typeface="標楷體" pitchFamily="65" charset="-120"/>
              </a:rPr>
              <a:t>，請注意憑證上載明之「</a:t>
            </a:r>
            <a:r>
              <a:rPr lang="zh-TW" altLang="en-US" sz="2800" b="1" dirty="0" smtClean="0">
                <a:solidFill>
                  <a:srgbClr val="00B050"/>
                </a:solidFill>
                <a:effectLst>
                  <a:outerShdw blurRad="38100" dist="38100" dir="2700000" algn="tl">
                    <a:srgbClr val="000000">
                      <a:alpha val="43137"/>
                    </a:srgbClr>
                  </a:outerShdw>
                </a:effectLst>
                <a:latin typeface="標楷體" pitchFamily="65" charset="-120"/>
                <a:ea typeface="標楷體" pitchFamily="65" charset="-120"/>
              </a:rPr>
              <a:t>年度別</a:t>
            </a:r>
            <a:r>
              <a:rPr lang="zh-TW" altLang="en-US" sz="2800" b="1" dirty="0" smtClean="0">
                <a:solidFill>
                  <a:srgbClr val="0070C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2800" b="1" dirty="0" smtClean="0">
                <a:solidFill>
                  <a:srgbClr val="0070C0"/>
                </a:solidFill>
                <a:latin typeface="標楷體" pitchFamily="65" charset="-120"/>
                <a:ea typeface="標楷體" pitchFamily="65" charset="-120"/>
              </a:rPr>
              <a:t>。</a:t>
            </a:r>
            <a:endParaRPr lang="en-US" altLang="zh-TW" sz="2800" b="1" dirty="0" smtClean="0">
              <a:solidFill>
                <a:srgbClr val="0070C0"/>
              </a:solidFill>
              <a:latin typeface="標楷體" pitchFamily="65" charset="-120"/>
              <a:ea typeface="標楷體" pitchFamily="65" charset="-120"/>
            </a:endParaRPr>
          </a:p>
          <a:p>
            <a:r>
              <a:rPr lang="zh-TW" altLang="en-US" sz="2800" b="1" dirty="0" smtClean="0">
                <a:solidFill>
                  <a:srgbClr val="0070C0"/>
                </a:solidFill>
                <a:latin typeface="標楷體" pitchFamily="65" charset="-120"/>
                <a:ea typeface="標楷體" pitchFamily="65" charset="-120"/>
              </a:rPr>
              <a:t>會計年度結束後，將無法辦理支用。</a:t>
            </a:r>
            <a:r>
              <a:rPr lang="zh-TW" altLang="en-US" sz="2800" b="1" dirty="0" smtClean="0">
                <a:solidFill>
                  <a:srgbClr val="FF0000"/>
                </a:solidFill>
                <a:latin typeface="標楷體" pitchFamily="65" charset="-120"/>
                <a:ea typeface="標楷體" pitchFamily="65" charset="-120"/>
              </a:rPr>
              <a:t>請務必於本署通知結報期限內</a:t>
            </a:r>
            <a:r>
              <a:rPr lang="en-US" altLang="zh-TW" sz="2800" b="1" dirty="0" smtClean="0">
                <a:solidFill>
                  <a:srgbClr val="FF0000"/>
                </a:solidFill>
                <a:latin typeface="標楷體" pitchFamily="65" charset="-120"/>
                <a:ea typeface="標楷體" pitchFamily="65" charset="-120"/>
              </a:rPr>
              <a:t>(</a:t>
            </a:r>
            <a:r>
              <a:rPr lang="en-US" altLang="zh-TW" sz="2800" b="1" dirty="0" smtClean="0">
                <a:ln w="9525">
                  <a:solidFill>
                    <a:schemeClr val="tx1"/>
                  </a:solidFill>
                </a:ln>
                <a:solidFill>
                  <a:srgbClr val="FF0000"/>
                </a:solidFill>
                <a:latin typeface="標楷體" pitchFamily="65" charset="-120"/>
                <a:ea typeface="標楷體" pitchFamily="65" charset="-120"/>
              </a:rPr>
              <a:t>11</a:t>
            </a:r>
            <a:r>
              <a:rPr lang="zh-TW" altLang="en-US" sz="2800" b="1" dirty="0" smtClean="0">
                <a:ln w="9525">
                  <a:solidFill>
                    <a:schemeClr val="tx1"/>
                  </a:solidFill>
                </a:ln>
                <a:solidFill>
                  <a:srgbClr val="FF0000"/>
                </a:solidFill>
                <a:latin typeface="標楷體" pitchFamily="65" charset="-120"/>
                <a:ea typeface="標楷體" pitchFamily="65" charset="-120"/>
              </a:rPr>
              <a:t>月</a:t>
            </a:r>
            <a:r>
              <a:rPr lang="en-US" altLang="zh-TW" sz="2800" b="1" dirty="0" smtClean="0">
                <a:ln w="9525">
                  <a:solidFill>
                    <a:schemeClr val="tx1"/>
                  </a:solidFill>
                </a:ln>
                <a:solidFill>
                  <a:srgbClr val="FF0000"/>
                </a:solidFill>
                <a:latin typeface="標楷體" pitchFamily="65" charset="-120"/>
                <a:ea typeface="標楷體" pitchFamily="65" charset="-120"/>
              </a:rPr>
              <a:t>1</a:t>
            </a:r>
            <a:r>
              <a:rPr lang="zh-TW" altLang="en-US" sz="2800" b="1" dirty="0" smtClean="0">
                <a:ln w="9525">
                  <a:solidFill>
                    <a:schemeClr val="tx1"/>
                  </a:solidFill>
                </a:ln>
                <a:solidFill>
                  <a:srgbClr val="FF0000"/>
                </a:solidFill>
                <a:latin typeface="標楷體" pitchFamily="65" charset="-120"/>
                <a:ea typeface="標楷體" pitchFamily="65" charset="-120"/>
              </a:rPr>
              <a:t>日以前</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將相關支用明細表、支用憑證等陳報本署。</a:t>
            </a:r>
            <a:endParaRPr lang="en-US" altLang="zh-TW" sz="2800" b="1" dirty="0" smtClean="0">
              <a:solidFill>
                <a:srgbClr val="FF0000"/>
              </a:solidFill>
              <a:latin typeface="標楷體" pitchFamily="65" charset="-120"/>
              <a:ea typeface="標楷體" pitchFamily="65" charset="-120"/>
            </a:endParaRPr>
          </a:p>
          <a:p>
            <a:r>
              <a:rPr lang="zh-TW" altLang="en-US" sz="2800" b="1" dirty="0" smtClean="0">
                <a:solidFill>
                  <a:srgbClr val="FF0000"/>
                </a:solidFill>
                <a:latin typeface="標楷體" pitchFamily="65" charset="-120"/>
                <a:ea typeface="標楷體" pitchFamily="65" charset="-120"/>
              </a:rPr>
              <a:t>逾期者，將無法獲得補助款。 </a:t>
            </a:r>
          </a:p>
          <a:p>
            <a:pPr>
              <a:buNone/>
            </a:pPr>
            <a:endParaRPr lang="en-US" altLang="zh-TW" sz="2800" dirty="0" smtClean="0">
              <a:latin typeface="標楷體" pitchFamily="65" charset="-120"/>
              <a:ea typeface="標楷體" pitchFamily="65" charset="-120"/>
            </a:endParaRPr>
          </a:p>
        </p:txBody>
      </p:sp>
      <p:sp>
        <p:nvSpPr>
          <p:cNvPr id="2" name="標題 1"/>
          <p:cNvSpPr>
            <a:spLocks noGrp="1"/>
          </p:cNvSpPr>
          <p:nvPr>
            <p:ph type="title"/>
          </p:nvPr>
        </p:nvSpPr>
        <p:spPr>
          <a:xfrm>
            <a:off x="457200" y="320040"/>
            <a:ext cx="7931224" cy="876712"/>
          </a:xfrm>
        </p:spPr>
        <p:txBody>
          <a:bodyPr>
            <a:normAutofit fontScale="90000"/>
          </a:bodyPr>
          <a:lstStyle/>
          <a:p>
            <a:pPr algn="ctr"/>
            <a:r>
              <a:rPr lang="zh-TW" altLang="en-US" dirty="0" smtClean="0">
                <a:latin typeface="標楷體" pitchFamily="65" charset="-120"/>
                <a:ea typeface="標楷體" pitchFamily="65" charset="-120"/>
              </a:rPr>
              <a:t>報送成果及經費結報</a:t>
            </a:r>
            <a:r>
              <a:rPr lang="en-US" altLang="zh-TW" dirty="0" smtClean="0">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重要新增事項</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 </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12</a:t>
            </a:fld>
            <a:endParaRPr lang="zh-TW" altLang="en-US"/>
          </a:p>
        </p:txBody>
      </p:sp>
      <p:sp>
        <p:nvSpPr>
          <p:cNvPr id="6" name="爆炸 1 5"/>
          <p:cNvSpPr/>
          <p:nvPr/>
        </p:nvSpPr>
        <p:spPr>
          <a:xfrm>
            <a:off x="5364088" y="4941168"/>
            <a:ext cx="3240360" cy="1916832"/>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rgbClr val="002060"/>
                </a:solidFill>
                <a:latin typeface="標楷體" pitchFamily="65" charset="-120"/>
                <a:ea typeface="標楷體" pitchFamily="65" charset="-120"/>
              </a:rPr>
              <a:t>注意</a:t>
            </a:r>
            <a:r>
              <a:rPr lang="zh-TW" altLang="en-US" b="1" dirty="0" smtClean="0">
                <a:solidFill>
                  <a:srgbClr val="002060"/>
                </a:solidFill>
                <a:latin typeface="標楷體" pitchFamily="65" charset="-120"/>
                <a:ea typeface="標楷體" pitchFamily="65" charset="-120"/>
              </a:rPr>
              <a:t>：</a:t>
            </a:r>
            <a:r>
              <a:rPr lang="zh-TW" altLang="en-US" b="1" dirty="0" smtClean="0">
                <a:solidFill>
                  <a:srgbClr val="002060"/>
                </a:solidFill>
                <a:latin typeface="標楷體" pitchFamily="65" charset="-120"/>
                <a:ea typeface="標楷體" pitchFamily="65" charset="-120"/>
              </a:rPr>
              <a:t>逾期，</a:t>
            </a:r>
            <a:r>
              <a:rPr lang="zh-TW" altLang="en-US" b="1" dirty="0" smtClean="0">
                <a:solidFill>
                  <a:srgbClr val="002060"/>
                </a:solidFill>
                <a:latin typeface="標楷體" pitchFamily="65" charset="-120"/>
                <a:ea typeface="標楷體" pitchFamily="65" charset="-120"/>
              </a:rPr>
              <a:t>無法</a:t>
            </a:r>
            <a:r>
              <a:rPr lang="zh-TW" altLang="en-US" b="1" dirty="0" smtClean="0">
                <a:solidFill>
                  <a:srgbClr val="002060"/>
                </a:solidFill>
                <a:latin typeface="標楷體" pitchFamily="65" charset="-120"/>
                <a:ea typeface="標楷體" pitchFamily="65" charset="-120"/>
              </a:rPr>
              <a:t>獲得補助款</a:t>
            </a:r>
            <a:endParaRPr lang="zh-TW" altLang="en-US" b="1" dirty="0">
              <a:solidFill>
                <a:srgbClr val="002060"/>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blipFill>
            <a:blip r:embed="rId2" cstate="print"/>
            <a:tile tx="0" ty="0" sx="100000" sy="100000" flip="none" algn="tl"/>
          </a:blipFill>
        </p:spPr>
        <p:txBody>
          <a:bodyPr/>
          <a:lstStyle/>
          <a:p>
            <a:r>
              <a:rPr lang="zh-TW" altLang="en-US" sz="2800" dirty="0" smtClean="0">
                <a:latin typeface="標楷體" pitchFamily="65" charset="-120"/>
                <a:ea typeface="標楷體" pitchFamily="65" charset="-120"/>
              </a:rPr>
              <a:t> 緩起訴處分金應專款專用，不得與會務款</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項混合使用。 </a:t>
            </a:r>
          </a:p>
          <a:p>
            <a:r>
              <a:rPr lang="zh-TW" altLang="en-US" sz="2800" dirty="0" smtClean="0">
                <a:latin typeface="標楷體" pitchFamily="65" charset="-120"/>
                <a:ea typeface="標楷體" pitchFamily="65" charset="-120"/>
              </a:rPr>
              <a:t> 辦理各項活動結束，除檢附成果資料外，支用明細表及支用憑證之報送時間務必準，若有退件修正，應於時限內完成補件。 </a:t>
            </a:r>
          </a:p>
          <a:p>
            <a:endParaRPr lang="zh-TW" altLang="en-US" dirty="0"/>
          </a:p>
        </p:txBody>
      </p:sp>
      <p:sp>
        <p:nvSpPr>
          <p:cNvPr id="2" name="標題 1"/>
          <p:cNvSpPr>
            <a:spLocks noGrp="1"/>
          </p:cNvSpPr>
          <p:nvPr>
            <p:ph type="title"/>
          </p:nvPr>
        </p:nvSpPr>
        <p:spPr>
          <a:xfrm>
            <a:off x="457200" y="320040"/>
            <a:ext cx="7239000" cy="876712"/>
          </a:xfrm>
        </p:spPr>
        <p:txBody>
          <a:bodyPr/>
          <a:lstStyle/>
          <a:p>
            <a:pPr algn="ctr"/>
            <a:r>
              <a:rPr lang="zh-TW" altLang="en-US" dirty="0" smtClean="0">
                <a:latin typeface="標楷體" pitchFamily="65" charset="-120"/>
                <a:ea typeface="標楷體" pitchFamily="65" charset="-120"/>
              </a:rPr>
              <a:t>報送成果及經費結報 </a:t>
            </a:r>
            <a:endParaRPr lang="zh-TW" altLang="en-US" dirty="0"/>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13</a:t>
            </a:fld>
            <a:endParaRPr lang="zh-TW"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內容版面配置區 9"/>
          <p:cNvSpPr>
            <a:spLocks noGrp="1"/>
          </p:cNvSpPr>
          <p:nvPr>
            <p:ph idx="1"/>
          </p:nvPr>
        </p:nvSpPr>
        <p:spPr>
          <a:xfrm>
            <a:off x="467544" y="2060848"/>
            <a:ext cx="8219256" cy="3946443"/>
          </a:xfrm>
        </p:spPr>
        <p:txBody>
          <a:bodyPr>
            <a:normAutofit/>
          </a:bodyPr>
          <a:lstStyle/>
          <a:p>
            <a:pPr>
              <a:lnSpc>
                <a:spcPct val="200000"/>
              </a:lnSpc>
            </a:pPr>
            <a:r>
              <a:rPr lang="zh-TW" altLang="en-US" sz="2800" dirty="0" smtClean="0">
                <a:latin typeface="標楷體" pitchFamily="65" charset="-120"/>
                <a:ea typeface="標楷體" pitchFamily="65" charset="-120"/>
                <a:hlinkClick r:id="rId2" action="ppaction://hlinkfile"/>
              </a:rPr>
              <a:t>緩起訴處分金活動結算收支明細表</a:t>
            </a:r>
            <a:r>
              <a:rPr lang="en-US" altLang="zh-TW" sz="2800" dirty="0" smtClean="0">
                <a:latin typeface="標楷體" pitchFamily="65" charset="-120"/>
                <a:ea typeface="標楷體" pitchFamily="65" charset="-120"/>
                <a:hlinkClick r:id="rId3" action="ppaction://hlinkfile"/>
              </a:rPr>
              <a:t>(</a:t>
            </a:r>
            <a:r>
              <a:rPr lang="zh-TW" altLang="en-US" sz="2800" dirty="0" smtClean="0">
                <a:latin typeface="標楷體" pitchFamily="65" charset="-120"/>
                <a:ea typeface="標楷體" pitchFamily="65" charset="-120"/>
                <a:hlinkClick r:id="rId3" action="ppaction://hlinkfile"/>
              </a:rPr>
              <a:t>附件一</a:t>
            </a:r>
            <a:r>
              <a:rPr lang="en-US" altLang="zh-TW" sz="2800" dirty="0" smtClean="0">
                <a:latin typeface="標楷體" pitchFamily="65" charset="-120"/>
                <a:ea typeface="標楷體" pitchFamily="65" charset="-120"/>
                <a:hlinkClick r:id="rId3" action="ppaction://hlinkfile"/>
              </a:rPr>
              <a:t>)</a:t>
            </a:r>
            <a:endParaRPr lang="en-US" altLang="zh-TW" sz="2800" dirty="0" smtClean="0">
              <a:latin typeface="標楷體" pitchFamily="65" charset="-120"/>
              <a:ea typeface="標楷體" pitchFamily="65" charset="-120"/>
            </a:endParaRPr>
          </a:p>
          <a:p>
            <a:pPr>
              <a:lnSpc>
                <a:spcPct val="200000"/>
              </a:lnSpc>
            </a:pPr>
            <a:r>
              <a:rPr lang="zh-TW" altLang="en-US" sz="2800" dirty="0" smtClean="0">
                <a:latin typeface="標楷體" pitchFamily="65" charset="-120"/>
                <a:ea typeface="標楷體" pitchFamily="65" charset="-120"/>
                <a:hlinkClick r:id="rId4" action="ppaction://hlinkfile"/>
              </a:rPr>
              <a:t>緩起訴處分金領據</a:t>
            </a:r>
            <a:r>
              <a:rPr lang="en-US" altLang="zh-TW" sz="2800" dirty="0" smtClean="0">
                <a:latin typeface="標楷體" pitchFamily="65" charset="-120"/>
                <a:ea typeface="標楷體" pitchFamily="65" charset="-120"/>
                <a:hlinkClick r:id="rId4" action="ppaction://hlinkfile"/>
              </a:rPr>
              <a:t>(</a:t>
            </a:r>
            <a:r>
              <a:rPr lang="zh-TW" altLang="en-US" sz="2800" dirty="0" smtClean="0">
                <a:latin typeface="標楷體" pitchFamily="65" charset="-120"/>
                <a:ea typeface="標楷體" pitchFamily="65" charset="-120"/>
                <a:hlinkClick r:id="rId4" action="ppaction://hlinkfile"/>
              </a:rPr>
              <a:t>附件二</a:t>
            </a:r>
            <a:r>
              <a:rPr lang="en-US" altLang="zh-TW" sz="2800" dirty="0" smtClean="0">
                <a:latin typeface="標楷體" pitchFamily="65" charset="-120"/>
                <a:ea typeface="標楷體" pitchFamily="65" charset="-120"/>
                <a:hlinkClick r:id="rId4" action="ppaction://hlinkfile"/>
              </a:rPr>
              <a:t>)</a:t>
            </a:r>
            <a:endParaRPr lang="zh-TW" altLang="en-US" sz="2800" dirty="0">
              <a:latin typeface="標楷體" pitchFamily="65" charset="-120"/>
              <a:ea typeface="標楷體" pitchFamily="65" charset="-120"/>
            </a:endParaRPr>
          </a:p>
        </p:txBody>
      </p:sp>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報送成果及經費結報 </a:t>
            </a:r>
            <a:endParaRPr lang="zh-TW" altLang="en-US" dirty="0"/>
          </a:p>
        </p:txBody>
      </p:sp>
      <p:pic>
        <p:nvPicPr>
          <p:cNvPr id="11" name="Picture 4" descr="可愛圖片11"/>
          <p:cNvPicPr>
            <a:picLocks noChangeAspect="1" noChangeArrowheads="1" noCrop="1"/>
          </p:cNvPicPr>
          <p:nvPr/>
        </p:nvPicPr>
        <p:blipFill>
          <a:blip r:embed="rId5" cstate="print"/>
          <a:srcRect/>
          <a:stretch>
            <a:fillRect/>
          </a:stretch>
        </p:blipFill>
        <p:spPr bwMode="auto">
          <a:xfrm>
            <a:off x="6876256" y="4509120"/>
            <a:ext cx="863600" cy="1368425"/>
          </a:xfrm>
          <a:prstGeom prst="rect">
            <a:avLst/>
          </a:prstGeom>
          <a:noFill/>
        </p:spPr>
      </p:pic>
      <p:sp>
        <p:nvSpPr>
          <p:cNvPr id="6" name="投影片編號版面配置區 5"/>
          <p:cNvSpPr>
            <a:spLocks noGrp="1"/>
          </p:cNvSpPr>
          <p:nvPr>
            <p:ph type="sldNum" sz="quarter" idx="12"/>
          </p:nvPr>
        </p:nvSpPr>
        <p:spPr/>
        <p:txBody>
          <a:bodyPr/>
          <a:lstStyle/>
          <a:p>
            <a:fld id="{D64AAE35-3DAC-48F6-BD22-7A1434BA5B4C}" type="slidenum">
              <a:rPr lang="zh-TW" altLang="en-US" smtClean="0"/>
              <a:pPr/>
              <a:t>14</a:t>
            </a:fld>
            <a:endParaRPr lang="zh-TW"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blipFill>
            <a:blip r:embed="rId2" cstate="print"/>
            <a:tile tx="0" ty="0" sx="100000" sy="100000" flip="none" algn="tl"/>
          </a:blipFill>
        </p:spPr>
        <p:txBody>
          <a:bodyPr>
            <a:normAutofit/>
          </a:bodyPr>
          <a:lstStyle/>
          <a:p>
            <a:pPr>
              <a:buNone/>
            </a:pPr>
            <a:r>
              <a:rPr lang="zh-TW" altLang="en-US" dirty="0" smtClean="0">
                <a:latin typeface="標楷體" pitchFamily="65" charset="-120"/>
                <a:ea typeface="標楷體" pitchFamily="65" charset="-120"/>
              </a:rPr>
              <a:t>講座鐘點費 </a:t>
            </a:r>
          </a:p>
          <a:p>
            <a:r>
              <a:rPr lang="zh-TW" altLang="en-US" dirty="0" smtClean="0">
                <a:latin typeface="標楷體" pitchFamily="65" charset="-120"/>
                <a:ea typeface="標楷體" pitchFamily="65" charset="-120"/>
              </a:rPr>
              <a:t>支給標準</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依據軍公教人員兼職費及講座鐘點費支給規定</a:t>
            </a:r>
            <a:r>
              <a:rPr lang="zh-TW" altLang="en-US" b="1" dirty="0" smtClean="0">
                <a:latin typeface="標楷體" pitchFamily="65" charset="-120"/>
                <a:ea typeface="標楷體" pitchFamily="65" charset="-120"/>
              </a:rPr>
              <a:t>。 </a:t>
            </a:r>
          </a:p>
          <a:p>
            <a:r>
              <a:rPr lang="zh-TW" altLang="en-US" dirty="0" smtClean="0">
                <a:latin typeface="標楷體" pitchFamily="65" charset="-120"/>
                <a:ea typeface="標楷體" pitchFamily="65" charset="-120"/>
              </a:rPr>
              <a:t>配合本署辦理犯罪預防、法治教育宣導等，以緩起訴處分金聘請</a:t>
            </a:r>
            <a:r>
              <a:rPr lang="zh-TW" altLang="en-US" dirty="0" smtClean="0">
                <a:solidFill>
                  <a:schemeClr val="accent2"/>
                </a:solidFill>
                <a:latin typeface="標楷體" pitchFamily="65" charset="-120"/>
                <a:ea typeface="標楷體" pitchFamily="65" charset="-120"/>
              </a:rPr>
              <a:t>本署人員</a:t>
            </a:r>
            <a:r>
              <a:rPr lang="zh-TW" altLang="en-US" dirty="0" smtClean="0">
                <a:latin typeface="標楷體" pitchFamily="65" charset="-120"/>
                <a:ea typeface="標楷體" pitchFamily="65" charset="-120"/>
              </a:rPr>
              <a:t>擔任講座，按內聘標準支給。</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a:t>
            </a:r>
            <a:r>
              <a:rPr lang="zh-TW" altLang="en-US" u="sng" dirty="0" smtClean="0">
                <a:solidFill>
                  <a:srgbClr val="002060"/>
                </a:solidFill>
                <a:latin typeface="標楷體" pitchFamily="65" charset="-120"/>
                <a:ea typeface="標楷體" pitchFamily="65" charset="-120"/>
              </a:rPr>
              <a:t>講座鐘點費應由受領人簽收領據 </a:t>
            </a:r>
            <a:endParaRPr lang="en-US" altLang="zh-TW" u="sng" dirty="0" smtClean="0">
              <a:solidFill>
                <a:srgbClr val="002060"/>
              </a:solidFill>
              <a:latin typeface="標楷體" pitchFamily="65" charset="-120"/>
              <a:ea typeface="標楷體" pitchFamily="65" charset="-120"/>
            </a:endParaRPr>
          </a:p>
          <a:p>
            <a:r>
              <a:rPr lang="zh-TW" altLang="en-US" dirty="0" smtClean="0">
                <a:latin typeface="標楷體" pitchFamily="65" charset="-120"/>
                <a:ea typeface="標楷體" pitchFamily="65" charset="-120"/>
              </a:rPr>
              <a:t>鐘點費單據應註明授課日期、起迄時間、授課時間表等</a:t>
            </a:r>
            <a:r>
              <a:rPr lang="zh-TW" altLang="en-US" b="1" dirty="0" smtClean="0">
                <a:latin typeface="標楷體" pitchFamily="65" charset="-120"/>
                <a:ea typeface="標楷體" pitchFamily="65" charset="-120"/>
              </a:rPr>
              <a:t>。 </a:t>
            </a:r>
          </a:p>
          <a:p>
            <a:r>
              <a:rPr lang="zh-TW" altLang="en-US" dirty="0" smtClean="0">
                <a:latin typeface="標楷體" pitchFamily="65" charset="-120"/>
                <a:ea typeface="標楷體" pitchFamily="65" charset="-120"/>
              </a:rPr>
              <a:t>外聘講座視實際需要核實支給往返交通費，應檢據核實報支</a:t>
            </a:r>
            <a:r>
              <a:rPr lang="zh-TW" altLang="en-US" b="1" dirty="0" smtClean="0">
                <a:latin typeface="標楷體" pitchFamily="65" charset="-120"/>
                <a:ea typeface="標楷體" pitchFamily="65" charset="-120"/>
              </a:rPr>
              <a:t>。 </a:t>
            </a:r>
          </a:p>
          <a:p>
            <a:pPr>
              <a:buNone/>
            </a:pPr>
            <a:endParaRPr lang="zh-TW" altLang="en-US" dirty="0" smtClean="0"/>
          </a:p>
          <a:p>
            <a:endParaRPr lang="zh-TW" altLang="en-US" dirty="0"/>
          </a:p>
        </p:txBody>
      </p:sp>
      <p:sp>
        <p:nvSpPr>
          <p:cNvPr id="2" name="標題 1"/>
          <p:cNvSpPr>
            <a:spLocks noGrp="1"/>
          </p:cNvSpPr>
          <p:nvPr>
            <p:ph type="title"/>
          </p:nvPr>
        </p:nvSpPr>
        <p:spPr/>
        <p:txBody>
          <a:bodyPr>
            <a:normAutofit/>
          </a:bodyPr>
          <a:lstStyle/>
          <a:p>
            <a:pPr algn="ctr"/>
            <a:r>
              <a:rPr lang="zh-TW" altLang="en-US" dirty="0" smtClean="0">
                <a:latin typeface="標楷體" pitchFamily="65" charset="-120"/>
                <a:ea typeface="標楷體" pitchFamily="65" charset="-120"/>
              </a:rPr>
              <a:t>緩起訴處分金經費核銷注意事項 </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15</a:t>
            </a:fld>
            <a:endParaRPr lang="zh-TW"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blipFill>
            <a:blip r:embed="rId2" cstate="print"/>
            <a:tile tx="0" ty="0" sx="100000" sy="100000" flip="none" algn="tl"/>
          </a:blipFill>
        </p:spPr>
        <p:txBody>
          <a:bodyPr/>
          <a:lstStyle/>
          <a:p>
            <a:r>
              <a:rPr lang="zh-TW" altLang="en-US" dirty="0" smtClean="0"/>
              <a:t>支出憑證 </a:t>
            </a:r>
          </a:p>
          <a:p>
            <a:r>
              <a:rPr lang="zh-TW" altLang="en-US" dirty="0" smtClean="0">
                <a:latin typeface="標楷體" pitchFamily="65" charset="-120"/>
                <a:ea typeface="標楷體" pitchFamily="65" charset="-120"/>
              </a:rPr>
              <a:t>發票、收據等支出憑證應註明物品名稱、數量、單價及總價，避免用「一式」為計量單位。 </a:t>
            </a:r>
          </a:p>
          <a:p>
            <a:r>
              <a:rPr lang="zh-TW" altLang="en-US" dirty="0" smtClean="0">
                <a:latin typeface="標楷體" pitchFamily="65" charset="-120"/>
                <a:ea typeface="標楷體" pitchFamily="65" charset="-120"/>
              </a:rPr>
              <a:t>以緩起訴處分金支出之單據不得重複提供其他補助單位之用。 </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結報金額少於發票或收據金額時，應註明「實付金額***元」字樣，並由經辦人簽名或蓋章。</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原始憑證</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統一發票、收據</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之日期，需在該活動計畫執行期限內。</a:t>
            </a:r>
          </a:p>
          <a:p>
            <a:endParaRPr lang="zh-TW" altLang="en-US" dirty="0"/>
          </a:p>
        </p:txBody>
      </p:sp>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緩起訴處分金經費核銷注意事項 </a:t>
            </a:r>
            <a:endParaRPr lang="zh-TW" altLang="en-US" dirty="0"/>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16</a:t>
            </a:fld>
            <a:endParaRPr lang="zh-TW"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268760"/>
            <a:ext cx="8229600" cy="4738531"/>
          </a:xfrm>
          <a:ln>
            <a:noFill/>
          </a:ln>
        </p:spPr>
        <p:txBody>
          <a:bodyPr>
            <a:normAutofit fontScale="85000" lnSpcReduction="20000"/>
          </a:bodyPr>
          <a:lstStyle/>
          <a:p>
            <a:pPr>
              <a:lnSpc>
                <a:spcPct val="80000"/>
              </a:lnSpc>
              <a:buNone/>
            </a:pPr>
            <a:r>
              <a:rPr lang="zh-TW" altLang="en-US" b="1" dirty="0" smtClean="0">
                <a:solidFill>
                  <a:schemeClr val="folHlink"/>
                </a:solidFill>
                <a:ea typeface="標楷體" pitchFamily="65" charset="-120"/>
              </a:rPr>
              <a:t>統一發票應記註事項</a:t>
            </a:r>
            <a:endParaRPr lang="en-US" altLang="zh-TW" b="1" dirty="0" smtClean="0">
              <a:solidFill>
                <a:schemeClr val="folHlink"/>
              </a:solidFill>
              <a:ea typeface="標楷體" pitchFamily="65" charset="-120"/>
            </a:endParaRPr>
          </a:p>
          <a:p>
            <a:pPr>
              <a:lnSpc>
                <a:spcPct val="80000"/>
              </a:lnSpc>
              <a:buNone/>
            </a:pPr>
            <a:endParaRPr lang="zh-TW" altLang="en-US" b="1" dirty="0" smtClean="0">
              <a:solidFill>
                <a:schemeClr val="folHlink"/>
              </a:solidFill>
              <a:latin typeface="標楷體" pitchFamily="65" charset="-120"/>
              <a:ea typeface="標楷體" pitchFamily="65" charset="-120"/>
            </a:endParaRPr>
          </a:p>
          <a:p>
            <a:pPr>
              <a:lnSpc>
                <a:spcPct val="110000"/>
              </a:lnSpc>
              <a:buNone/>
            </a:pPr>
            <a:r>
              <a:rPr lang="en-US" altLang="zh-TW" b="1" dirty="0" smtClean="0">
                <a:solidFill>
                  <a:schemeClr val="hlink"/>
                </a:solidFill>
                <a:latin typeface="標楷體" pitchFamily="65" charset="-120"/>
                <a:ea typeface="標楷體" pitchFamily="65" charset="-120"/>
              </a:rPr>
              <a:t>  </a:t>
            </a:r>
            <a:r>
              <a:rPr lang="en-US" altLang="zh-TW"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營業人之名稱、地址及營利事業統一編號</a:t>
            </a:r>
            <a:r>
              <a:rPr lang="zh-TW" altLang="zh-TW" sz="2800" dirty="0" smtClean="0"/>
              <a:t>，</a:t>
            </a:r>
            <a:r>
              <a:rPr lang="zh-TW" altLang="en-US" sz="2800" dirty="0" smtClean="0">
                <a:latin typeface="標楷體" pitchFamily="65" charset="-120"/>
                <a:ea typeface="標楷體" pitchFamily="65" charset="-120"/>
              </a:rPr>
              <a:t>應加</a:t>
            </a:r>
            <a:endParaRPr lang="en-US" altLang="zh-TW" sz="2800" dirty="0" smtClean="0">
              <a:latin typeface="標楷體" pitchFamily="65" charset="-120"/>
              <a:ea typeface="標楷體" pitchFamily="65" charset="-120"/>
            </a:endParaRPr>
          </a:p>
          <a:p>
            <a:pPr>
              <a:lnSpc>
                <a:spcPct val="110000"/>
              </a:lnSpc>
              <a:buNone/>
            </a:pPr>
            <a:r>
              <a:rPr lang="zh-TW" altLang="en-US" sz="2800" dirty="0" smtClean="0">
                <a:latin typeface="標楷體" pitchFamily="65" charset="-120"/>
                <a:ea typeface="標楷體" pitchFamily="65" charset="-120"/>
              </a:rPr>
              <a:t>    蓋統一發票專用章。</a:t>
            </a:r>
            <a:endParaRPr lang="en-US" altLang="zh-TW" sz="2800" dirty="0" smtClean="0">
              <a:latin typeface="標楷體" pitchFamily="65" charset="-120"/>
              <a:ea typeface="標楷體" pitchFamily="65" charset="-120"/>
            </a:endParaRPr>
          </a:p>
          <a:p>
            <a:pPr>
              <a:lnSpc>
                <a:spcPct val="110000"/>
              </a:lnSpc>
              <a:buNone/>
            </a:pPr>
            <a:r>
              <a:rPr lang="en-US" altLang="zh-TW" sz="2800" dirty="0" smtClean="0">
                <a:latin typeface="標楷體" pitchFamily="65" charset="-120"/>
                <a:ea typeface="標楷體" pitchFamily="65" charset="-120"/>
              </a:rPr>
              <a:t>  2.</a:t>
            </a:r>
            <a:r>
              <a:rPr lang="zh-TW" altLang="en-US" sz="2800" dirty="0" smtClean="0">
                <a:latin typeface="標楷體" pitchFamily="65" charset="-120"/>
                <a:ea typeface="標楷體" pitchFamily="65" charset="-120"/>
              </a:rPr>
              <a:t>採購名稱</a:t>
            </a:r>
            <a:r>
              <a:rPr lang="zh-TW" altLang="zh-TW" sz="2800" dirty="0" smtClean="0"/>
              <a:t>、</a:t>
            </a:r>
            <a:r>
              <a:rPr lang="zh-TW" altLang="en-US" sz="2800" dirty="0" smtClean="0">
                <a:latin typeface="標楷體" pitchFamily="65" charset="-120"/>
                <a:ea typeface="標楷體" pitchFamily="65" charset="-120"/>
              </a:rPr>
              <a:t>數量</a:t>
            </a:r>
            <a:r>
              <a:rPr lang="zh-TW" altLang="en-US" sz="2800" dirty="0" smtClean="0"/>
              <a:t>、</a:t>
            </a:r>
            <a:r>
              <a:rPr lang="zh-TW" altLang="en-US" sz="2800" dirty="0" smtClean="0">
                <a:latin typeface="標楷體" pitchFamily="65" charset="-120"/>
                <a:ea typeface="標楷體" pitchFamily="65" charset="-120"/>
              </a:rPr>
              <a:t>單價</a:t>
            </a:r>
            <a:r>
              <a:rPr lang="zh-TW" altLang="en-US" sz="2800" dirty="0" smtClean="0"/>
              <a:t>、</a:t>
            </a:r>
            <a:r>
              <a:rPr lang="zh-TW" altLang="en-US" sz="2800" dirty="0" smtClean="0">
                <a:latin typeface="標楷體" pitchFamily="65" charset="-120"/>
                <a:ea typeface="標楷體" pitchFamily="65" charset="-120"/>
              </a:rPr>
              <a:t>總價。</a:t>
            </a:r>
            <a:r>
              <a:rPr lang="en-US" altLang="zh-TW" sz="2800" dirty="0" smtClean="0">
                <a:latin typeface="標楷體" pitchFamily="65" charset="-120"/>
                <a:ea typeface="標楷體" pitchFamily="65" charset="-120"/>
              </a:rPr>
              <a:t>   </a:t>
            </a:r>
          </a:p>
          <a:p>
            <a:pPr>
              <a:lnSpc>
                <a:spcPct val="110000"/>
              </a:lnSpc>
              <a:buNone/>
            </a:pPr>
            <a:r>
              <a:rPr lang="en-US" altLang="zh-TW" sz="2800" dirty="0" smtClean="0">
                <a:latin typeface="標楷體" pitchFamily="65" charset="-120"/>
                <a:ea typeface="標楷體" pitchFamily="65" charset="-120"/>
              </a:rPr>
              <a:t>  3.</a:t>
            </a:r>
            <a:r>
              <a:rPr lang="zh-TW" altLang="en-US" sz="2800" dirty="0" smtClean="0">
                <a:latin typeface="標楷體" pitchFamily="65" charset="-120"/>
                <a:ea typeface="標楷體" pitchFamily="65" charset="-120"/>
              </a:rPr>
              <a:t>開立發票日期。</a:t>
            </a:r>
          </a:p>
          <a:p>
            <a:pPr>
              <a:lnSpc>
                <a:spcPct val="110000"/>
              </a:lnSpc>
              <a:buNone/>
            </a:pPr>
            <a:r>
              <a:rPr lang="en-US" altLang="zh-TW" sz="2800" dirty="0" smtClean="0">
                <a:latin typeface="標楷體" pitchFamily="65" charset="-120"/>
                <a:ea typeface="標楷體" pitchFamily="65" charset="-120"/>
              </a:rPr>
              <a:t>  4.</a:t>
            </a:r>
            <a:r>
              <a:rPr lang="zh-TW" altLang="en-US" sz="2800" dirty="0" smtClean="0">
                <a:solidFill>
                  <a:srgbClr val="FF0000"/>
                </a:solidFill>
                <a:latin typeface="標楷體" pitchFamily="65" charset="-120"/>
                <a:ea typeface="標楷體" pitchFamily="65" charset="-120"/>
              </a:rPr>
              <a:t>買受機關名稱</a:t>
            </a:r>
            <a:r>
              <a:rPr lang="zh-TW" altLang="en-US" sz="2800" dirty="0" smtClean="0">
                <a:latin typeface="標楷體" pitchFamily="65" charset="-120"/>
                <a:ea typeface="標楷體" pitchFamily="65" charset="-120"/>
              </a:rPr>
              <a:t>。</a:t>
            </a:r>
          </a:p>
          <a:p>
            <a:pPr>
              <a:lnSpc>
                <a:spcPct val="110000"/>
              </a:lnSpc>
              <a:buNone/>
            </a:pPr>
            <a:r>
              <a:rPr lang="en-US" altLang="zh-TW" sz="2800" dirty="0" smtClean="0">
                <a:latin typeface="標楷體" pitchFamily="65" charset="-120"/>
                <a:ea typeface="標楷體" pitchFamily="65" charset="-120"/>
              </a:rPr>
              <a:t>  5.</a:t>
            </a:r>
            <a:r>
              <a:rPr lang="zh-TW" altLang="en-US" sz="2800" dirty="0" smtClean="0">
                <a:latin typeface="標楷體" pitchFamily="65" charset="-120"/>
                <a:ea typeface="標楷體" pitchFamily="65" charset="-120"/>
              </a:rPr>
              <a:t>前項各款如記載不明，應由經手人詳細註明並簽</a:t>
            </a:r>
            <a:endParaRPr lang="en-US" altLang="zh-TW" sz="2800" dirty="0" smtClean="0">
              <a:latin typeface="標楷體" pitchFamily="65" charset="-120"/>
              <a:ea typeface="標楷體" pitchFamily="65" charset="-120"/>
            </a:endParaRPr>
          </a:p>
          <a:p>
            <a:pPr>
              <a:lnSpc>
                <a:spcPct val="110000"/>
              </a:lnSpc>
              <a:buNone/>
            </a:pPr>
            <a:r>
              <a:rPr lang="zh-TW" altLang="en-US" sz="2800" dirty="0" smtClean="0">
                <a:latin typeface="標楷體" pitchFamily="65" charset="-120"/>
                <a:ea typeface="標楷體" pitchFamily="65" charset="-120"/>
              </a:rPr>
              <a:t>    名證明。</a:t>
            </a:r>
            <a:endParaRPr lang="en-US" altLang="zh-TW" sz="2800" dirty="0" smtClean="0">
              <a:latin typeface="標楷體" pitchFamily="65" charset="-120"/>
              <a:ea typeface="標楷體" pitchFamily="65" charset="-120"/>
            </a:endParaRPr>
          </a:p>
          <a:p>
            <a:pPr>
              <a:lnSpc>
                <a:spcPct val="110000"/>
              </a:lnSpc>
              <a:buNone/>
            </a:pPr>
            <a:r>
              <a:rPr lang="en-US" altLang="zh-TW" sz="2800" dirty="0" smtClean="0">
                <a:latin typeface="標楷體" pitchFamily="65" charset="-120"/>
                <a:ea typeface="標楷體" pitchFamily="65" charset="-120"/>
              </a:rPr>
              <a:t>  6.</a:t>
            </a:r>
            <a:r>
              <a:rPr lang="zh-TW" altLang="en-US" sz="2800" dirty="0" smtClean="0">
                <a:latin typeface="標楷體" pitchFamily="65" charset="-120"/>
                <a:ea typeface="標楷體" pitchFamily="65" charset="-120"/>
              </a:rPr>
              <a:t>收銀機或計算機器開具之統一發票，僅列</a:t>
            </a:r>
          </a:p>
          <a:p>
            <a:pPr>
              <a:lnSpc>
                <a:spcPct val="110000"/>
              </a:lnSpc>
              <a:buNone/>
            </a:pPr>
            <a:r>
              <a:rPr lang="zh-TW" altLang="en-US" sz="2800" dirty="0" smtClean="0">
                <a:latin typeface="標楷體" pitchFamily="65" charset="-120"/>
                <a:ea typeface="標楷體" pitchFamily="65" charset="-120"/>
              </a:rPr>
              <a:t>    日期、貨品代號、 數量、金額者，應由</a:t>
            </a:r>
          </a:p>
          <a:p>
            <a:pPr>
              <a:lnSpc>
                <a:spcPct val="110000"/>
              </a:lnSpc>
              <a:buNone/>
            </a:pPr>
            <a:r>
              <a:rPr lang="zh-TW" altLang="en-US" sz="2800" dirty="0" smtClean="0">
                <a:latin typeface="標楷體" pitchFamily="65" charset="-120"/>
                <a:ea typeface="標楷體" pitchFamily="65" charset="-120"/>
              </a:rPr>
              <a:t>    經手人加註貨品名稱，並簽名。</a:t>
            </a:r>
            <a:endParaRPr lang="en-US" altLang="zh-TW" sz="2800" dirty="0" smtClean="0">
              <a:latin typeface="標楷體" pitchFamily="65" charset="-120"/>
              <a:ea typeface="標楷體" pitchFamily="65" charset="-120"/>
            </a:endParaRPr>
          </a:p>
          <a:p>
            <a:pPr>
              <a:lnSpc>
                <a:spcPct val="80000"/>
              </a:lnSpc>
              <a:buNone/>
            </a:pPr>
            <a:r>
              <a:rPr lang="en-US" altLang="zh-TW" sz="2800" b="1" dirty="0" smtClean="0">
                <a:solidFill>
                  <a:schemeClr val="hlink"/>
                </a:solidFill>
                <a:latin typeface="標楷體" pitchFamily="65" charset="-120"/>
                <a:ea typeface="標楷體" pitchFamily="65" charset="-120"/>
              </a:rPr>
              <a:t> </a:t>
            </a:r>
            <a:r>
              <a:rPr lang="en-US" altLang="zh-TW" sz="2400" b="1" dirty="0" smtClean="0">
                <a:solidFill>
                  <a:srgbClr val="FF6600"/>
                </a:solidFill>
                <a:latin typeface="標楷體" pitchFamily="65" charset="-120"/>
                <a:ea typeface="標楷體" pitchFamily="65" charset="-120"/>
              </a:rPr>
              <a:t>(</a:t>
            </a:r>
            <a:r>
              <a:rPr lang="zh-TW" altLang="zh-TW" sz="2400" dirty="0" smtClean="0">
                <a:solidFill>
                  <a:srgbClr val="FF6600"/>
                </a:solidFill>
              </a:rPr>
              <a:t>如其他相關憑證已記載採購事項及貨品名稱者，得免加註。</a:t>
            </a:r>
            <a:r>
              <a:rPr lang="en-US" altLang="zh-TW" sz="2400" dirty="0" smtClean="0">
                <a:solidFill>
                  <a:srgbClr val="FF6600"/>
                </a:solidFill>
              </a:rPr>
              <a:t>)</a:t>
            </a:r>
            <a:endParaRPr lang="zh-TW" altLang="en-US" sz="2400" dirty="0" smtClean="0">
              <a:solidFill>
                <a:srgbClr val="FF6600"/>
              </a:solidFill>
            </a:endParaRPr>
          </a:p>
          <a:p>
            <a:endParaRPr lang="zh-TW" altLang="en-US" dirty="0"/>
          </a:p>
        </p:txBody>
      </p:sp>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緩起訴處分金經費核銷注意事項 </a:t>
            </a:r>
            <a:endParaRPr lang="zh-TW" altLang="en-US" dirty="0"/>
          </a:p>
        </p:txBody>
      </p:sp>
      <p:sp>
        <p:nvSpPr>
          <p:cNvPr id="6" name="圓角矩形圖說文字 5"/>
          <p:cNvSpPr/>
          <p:nvPr/>
        </p:nvSpPr>
        <p:spPr>
          <a:xfrm rot="4800000">
            <a:off x="3807279" y="2564596"/>
            <a:ext cx="587262" cy="1572013"/>
          </a:xfrm>
          <a:prstGeom prst="wedgeRoundRectCallout">
            <a:avLst/>
          </a:prstGeom>
          <a:ln/>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zh-TW" altLang="en-US" sz="3200" b="1" dirty="0" smtClean="0">
                <a:solidFill>
                  <a:srgbClr val="002060"/>
                </a:solidFill>
              </a:rPr>
              <a:t>受補助單位</a:t>
            </a:r>
            <a:endParaRPr lang="zh-TW" altLang="en-US" sz="3200" b="1" dirty="0">
              <a:solidFill>
                <a:srgbClr val="002060"/>
              </a:solidFill>
            </a:endParaRPr>
          </a:p>
        </p:txBody>
      </p:sp>
      <p:sp>
        <p:nvSpPr>
          <p:cNvPr id="7" name="投影片編號版面配置區 6"/>
          <p:cNvSpPr>
            <a:spLocks noGrp="1"/>
          </p:cNvSpPr>
          <p:nvPr>
            <p:ph type="sldNum" sz="quarter" idx="12"/>
          </p:nvPr>
        </p:nvSpPr>
        <p:spPr/>
        <p:txBody>
          <a:bodyPr/>
          <a:lstStyle/>
          <a:p>
            <a:fld id="{D64AAE35-3DAC-48F6-BD22-7A1434BA5B4C}" type="slidenum">
              <a:rPr lang="zh-TW" altLang="en-US" smtClean="0"/>
              <a:pPr/>
              <a:t>17</a:t>
            </a:fld>
            <a:endParaRPr lang="zh-TW"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268760"/>
            <a:ext cx="8229600" cy="4968552"/>
          </a:xfrm>
        </p:spPr>
        <p:txBody>
          <a:bodyPr>
            <a:normAutofit fontScale="92500" lnSpcReduction="10000"/>
          </a:bodyPr>
          <a:lstStyle/>
          <a:p>
            <a:pPr>
              <a:buNone/>
            </a:pPr>
            <a:r>
              <a:rPr lang="zh-TW" altLang="en-US" dirty="0" smtClean="0">
                <a:solidFill>
                  <a:srgbClr val="0000CC"/>
                </a:solidFill>
                <a:latin typeface="標楷體" pitchFamily="65" charset="-120"/>
                <a:ea typeface="標楷體" pitchFamily="65" charset="-120"/>
              </a:rPr>
              <a:t>普通收據之要件</a:t>
            </a:r>
            <a:endParaRPr lang="en-US" altLang="zh-TW" dirty="0" smtClean="0">
              <a:solidFill>
                <a:srgbClr val="0000CC"/>
              </a:solidFill>
              <a:latin typeface="標楷體" pitchFamily="65" charset="-120"/>
              <a:ea typeface="標楷體" pitchFamily="65" charset="-120"/>
            </a:endParaRPr>
          </a:p>
          <a:p>
            <a:endParaRPr lang="en-US" altLang="zh-TW" dirty="0" smtClean="0">
              <a:solidFill>
                <a:srgbClr val="0000CC"/>
              </a:solidFill>
              <a:latin typeface="標楷體" pitchFamily="65" charset="-120"/>
              <a:ea typeface="標楷體" pitchFamily="65" charset="-120"/>
            </a:endParaRPr>
          </a:p>
          <a:p>
            <a:pPr>
              <a:buNone/>
            </a:pPr>
            <a:r>
              <a:rPr lang="en-US" altLang="zh-TW" dirty="0" smtClean="0">
                <a:solidFill>
                  <a:srgbClr val="0000CC"/>
                </a:solidFill>
                <a:latin typeface="標楷體" pitchFamily="65" charset="-120"/>
                <a:ea typeface="標楷體" pitchFamily="65" charset="-120"/>
              </a:rPr>
              <a:t>  1.</a:t>
            </a:r>
            <a:r>
              <a:rPr lang="zh-TW" altLang="zh-TW" dirty="0" smtClean="0">
                <a:solidFill>
                  <a:srgbClr val="0000CC"/>
                </a:solidFill>
                <a:latin typeface="標楷體" pitchFamily="65" charset="-120"/>
                <a:ea typeface="標楷體" pitchFamily="65" charset="-120"/>
              </a:rPr>
              <a:t>「收據」名稱。</a:t>
            </a:r>
            <a:endParaRPr lang="en-US" altLang="zh-TW" dirty="0" smtClean="0">
              <a:solidFill>
                <a:srgbClr val="0000CC"/>
              </a:solidFill>
              <a:latin typeface="標楷體" pitchFamily="65" charset="-120"/>
              <a:ea typeface="標楷體" pitchFamily="65" charset="-120"/>
            </a:endParaRPr>
          </a:p>
          <a:p>
            <a:pPr>
              <a:buNone/>
            </a:pPr>
            <a:r>
              <a:rPr lang="en-US" altLang="zh-TW" dirty="0" smtClean="0">
                <a:solidFill>
                  <a:srgbClr val="0000CC"/>
                </a:solidFill>
                <a:latin typeface="標楷體" pitchFamily="65" charset="-120"/>
                <a:ea typeface="標楷體" pitchFamily="65" charset="-120"/>
              </a:rPr>
              <a:t>  2.</a:t>
            </a:r>
            <a:r>
              <a:rPr lang="zh-TW" altLang="zh-TW" dirty="0" smtClean="0">
                <a:solidFill>
                  <a:srgbClr val="FF0000"/>
                </a:solidFill>
                <a:latin typeface="標楷體" pitchFamily="65" charset="-120"/>
                <a:ea typeface="標楷體" pitchFamily="65" charset="-120"/>
              </a:rPr>
              <a:t>買受人之抬頭</a:t>
            </a:r>
            <a:r>
              <a:rPr lang="zh-TW" altLang="zh-TW" dirty="0" smtClean="0">
                <a:solidFill>
                  <a:srgbClr val="0000CC"/>
                </a:solidFill>
                <a:latin typeface="標楷體" pitchFamily="65" charset="-120"/>
                <a:ea typeface="標楷體" pitchFamily="65" charset="-120"/>
              </a:rPr>
              <a:t>。</a:t>
            </a:r>
            <a:endParaRPr lang="en-US" altLang="zh-TW" dirty="0" smtClean="0">
              <a:solidFill>
                <a:srgbClr val="0000CC"/>
              </a:solidFill>
              <a:latin typeface="標楷體" pitchFamily="65" charset="-120"/>
              <a:ea typeface="標楷體" pitchFamily="65" charset="-120"/>
            </a:endParaRPr>
          </a:p>
          <a:p>
            <a:pPr>
              <a:buNone/>
            </a:pPr>
            <a:r>
              <a:rPr lang="en-US" altLang="zh-TW" dirty="0" smtClean="0">
                <a:solidFill>
                  <a:srgbClr val="0000CC"/>
                </a:solidFill>
                <a:latin typeface="標楷體" pitchFamily="65" charset="-120"/>
                <a:ea typeface="標楷體" pitchFamily="65" charset="-120"/>
              </a:rPr>
              <a:t>  3.</a:t>
            </a:r>
            <a:r>
              <a:rPr lang="zh-TW" altLang="zh-TW" dirty="0" smtClean="0">
                <a:solidFill>
                  <a:srgbClr val="0000CC"/>
                </a:solidFill>
                <a:latin typeface="標楷體" pitchFamily="65" charset="-120"/>
                <a:ea typeface="標楷體" pitchFamily="65" charset="-120"/>
              </a:rPr>
              <a:t>開立收據之日期。</a:t>
            </a:r>
            <a:endParaRPr lang="en-US" altLang="zh-TW" dirty="0" smtClean="0">
              <a:solidFill>
                <a:srgbClr val="0000CC"/>
              </a:solidFill>
              <a:latin typeface="標楷體" pitchFamily="65" charset="-120"/>
              <a:ea typeface="標楷體" pitchFamily="65" charset="-120"/>
            </a:endParaRPr>
          </a:p>
          <a:p>
            <a:pPr>
              <a:buNone/>
            </a:pPr>
            <a:r>
              <a:rPr lang="en-US" altLang="zh-TW" dirty="0" smtClean="0">
                <a:solidFill>
                  <a:srgbClr val="0000CC"/>
                </a:solidFill>
                <a:latin typeface="標楷體" pitchFamily="65" charset="-120"/>
                <a:ea typeface="標楷體" pitchFamily="65" charset="-120"/>
              </a:rPr>
              <a:t>  4.</a:t>
            </a:r>
            <a:r>
              <a:rPr lang="zh-TW" altLang="zh-TW" dirty="0" smtClean="0">
                <a:solidFill>
                  <a:srgbClr val="0000CC"/>
                </a:solidFill>
                <a:latin typeface="標楷體" pitchFamily="65" charset="-120"/>
                <a:ea typeface="標楷體" pitchFamily="65" charset="-120"/>
              </a:rPr>
              <a:t>摘要（品名）。</a:t>
            </a:r>
            <a:endParaRPr lang="en-US" altLang="zh-TW" dirty="0" smtClean="0">
              <a:solidFill>
                <a:srgbClr val="0000CC"/>
              </a:solidFill>
              <a:latin typeface="標楷體" pitchFamily="65" charset="-120"/>
              <a:ea typeface="標楷體" pitchFamily="65" charset="-120"/>
            </a:endParaRPr>
          </a:p>
          <a:p>
            <a:pPr>
              <a:buNone/>
            </a:pPr>
            <a:r>
              <a:rPr lang="en-US" altLang="zh-TW" dirty="0" smtClean="0">
                <a:solidFill>
                  <a:srgbClr val="0000CC"/>
                </a:solidFill>
                <a:latin typeface="標楷體" pitchFamily="65" charset="-120"/>
                <a:ea typeface="標楷體" pitchFamily="65" charset="-120"/>
              </a:rPr>
              <a:t>  5.</a:t>
            </a:r>
            <a:r>
              <a:rPr lang="zh-TW" altLang="zh-TW" dirty="0" smtClean="0">
                <a:solidFill>
                  <a:srgbClr val="0000CC"/>
                </a:solidFill>
                <a:latin typeface="標楷體" pitchFamily="65" charset="-120"/>
                <a:ea typeface="標楷體" pitchFamily="65" charset="-120"/>
              </a:rPr>
              <a:t>數量。</a:t>
            </a:r>
            <a:endParaRPr lang="en-US" altLang="zh-TW" dirty="0" smtClean="0">
              <a:solidFill>
                <a:srgbClr val="0000CC"/>
              </a:solidFill>
              <a:latin typeface="標楷體" pitchFamily="65" charset="-120"/>
              <a:ea typeface="標楷體" pitchFamily="65" charset="-120"/>
            </a:endParaRPr>
          </a:p>
          <a:p>
            <a:pPr>
              <a:buNone/>
            </a:pPr>
            <a:r>
              <a:rPr lang="en-US" altLang="zh-TW" dirty="0" smtClean="0">
                <a:solidFill>
                  <a:srgbClr val="0000CC"/>
                </a:solidFill>
                <a:latin typeface="標楷體" pitchFamily="65" charset="-120"/>
                <a:ea typeface="標楷體" pitchFamily="65" charset="-120"/>
              </a:rPr>
              <a:t>  6.</a:t>
            </a:r>
            <a:r>
              <a:rPr lang="zh-TW" altLang="zh-TW" dirty="0" smtClean="0">
                <a:solidFill>
                  <a:srgbClr val="0000CC"/>
                </a:solidFill>
                <a:latin typeface="標楷體" pitchFamily="65" charset="-120"/>
                <a:ea typeface="標楷體" pitchFamily="65" charset="-120"/>
              </a:rPr>
              <a:t>單價。</a:t>
            </a:r>
            <a:endParaRPr lang="en-US" altLang="zh-TW" dirty="0" smtClean="0">
              <a:solidFill>
                <a:srgbClr val="0000CC"/>
              </a:solidFill>
              <a:latin typeface="標楷體" pitchFamily="65" charset="-120"/>
              <a:ea typeface="標楷體" pitchFamily="65" charset="-120"/>
            </a:endParaRPr>
          </a:p>
          <a:p>
            <a:pPr>
              <a:buNone/>
            </a:pPr>
            <a:r>
              <a:rPr lang="en-US" altLang="zh-TW" dirty="0" smtClean="0">
                <a:solidFill>
                  <a:srgbClr val="0000CC"/>
                </a:solidFill>
                <a:latin typeface="標楷體" pitchFamily="65" charset="-120"/>
                <a:ea typeface="標楷體" pitchFamily="65" charset="-120"/>
              </a:rPr>
              <a:t>  7.</a:t>
            </a:r>
            <a:r>
              <a:rPr lang="zh-TW" altLang="zh-TW" dirty="0" smtClean="0">
                <a:solidFill>
                  <a:srgbClr val="0000CC"/>
                </a:solidFill>
                <a:latin typeface="標楷體" pitchFamily="65" charset="-120"/>
                <a:ea typeface="標楷體" pitchFamily="65" charset="-120"/>
              </a:rPr>
              <a:t>總價（金額）。</a:t>
            </a:r>
            <a:endParaRPr lang="en-US" altLang="zh-TW" dirty="0" smtClean="0">
              <a:solidFill>
                <a:srgbClr val="0000CC"/>
              </a:solidFill>
              <a:latin typeface="標楷體" pitchFamily="65" charset="-120"/>
              <a:ea typeface="標楷體" pitchFamily="65" charset="-120"/>
            </a:endParaRPr>
          </a:p>
          <a:p>
            <a:pPr>
              <a:buNone/>
            </a:pPr>
            <a:r>
              <a:rPr lang="en-US" altLang="zh-TW" dirty="0" smtClean="0">
                <a:solidFill>
                  <a:srgbClr val="0000CC"/>
                </a:solidFill>
                <a:latin typeface="標楷體" pitchFamily="65" charset="-120"/>
                <a:ea typeface="標楷體" pitchFamily="65" charset="-120"/>
              </a:rPr>
              <a:t>  8.</a:t>
            </a:r>
            <a:r>
              <a:rPr lang="zh-TW" altLang="zh-TW" dirty="0" smtClean="0">
                <a:solidFill>
                  <a:srgbClr val="0000CC"/>
                </a:solidFill>
                <a:latin typeface="標楷體" pitchFamily="65" charset="-120"/>
                <a:ea typeface="標楷體" pitchFamily="65" charset="-120"/>
              </a:rPr>
              <a:t>合計之中文大寫數。</a:t>
            </a:r>
            <a:endParaRPr lang="en-US" altLang="zh-TW" dirty="0" smtClean="0">
              <a:solidFill>
                <a:srgbClr val="0000CC"/>
              </a:solidFill>
              <a:latin typeface="標楷體" pitchFamily="65" charset="-120"/>
              <a:ea typeface="標楷體" pitchFamily="65" charset="-120"/>
            </a:endParaRPr>
          </a:p>
          <a:p>
            <a:pPr>
              <a:buNone/>
            </a:pPr>
            <a:r>
              <a:rPr lang="en-US" altLang="zh-TW" dirty="0" smtClean="0">
                <a:solidFill>
                  <a:srgbClr val="0000CC"/>
                </a:solidFill>
                <a:latin typeface="標楷體" pitchFamily="65" charset="-120"/>
                <a:ea typeface="標楷體" pitchFamily="65" charset="-120"/>
              </a:rPr>
              <a:t>  9.</a:t>
            </a:r>
            <a:r>
              <a:rPr lang="zh-TW" altLang="zh-TW" dirty="0" smtClean="0">
                <a:solidFill>
                  <a:srgbClr val="0000CC"/>
                </a:solidFill>
                <a:latin typeface="標楷體" pitchFamily="65" charset="-120"/>
                <a:ea typeface="標楷體" pitchFamily="65" charset="-120"/>
              </a:rPr>
              <a:t>店章。</a:t>
            </a:r>
            <a:r>
              <a:rPr lang="en-US" altLang="zh-TW" dirty="0" smtClean="0">
                <a:solidFill>
                  <a:srgbClr val="0000CC"/>
                </a:solidFill>
                <a:latin typeface="標楷體" pitchFamily="65" charset="-120"/>
                <a:ea typeface="標楷體" pitchFamily="65" charset="-120"/>
              </a:rPr>
              <a:t>(</a:t>
            </a:r>
            <a:r>
              <a:rPr lang="zh-TW" altLang="zh-TW" dirty="0" smtClean="0">
                <a:solidFill>
                  <a:srgbClr val="0000CC"/>
                </a:solidFill>
                <a:latin typeface="標楷體" pitchFamily="65" charset="-120"/>
                <a:ea typeface="標楷體" pitchFamily="65" charset="-120"/>
              </a:rPr>
              <a:t>店章應列明店名、地址及營利事業統</a:t>
            </a:r>
            <a:r>
              <a:rPr lang="zh-TW" altLang="en-US" dirty="0" smtClean="0">
                <a:solidFill>
                  <a:srgbClr val="0000CC"/>
                </a:solidFill>
                <a:latin typeface="標楷體" pitchFamily="65" charset="-120"/>
                <a:ea typeface="標楷體" pitchFamily="65" charset="-120"/>
              </a:rPr>
              <a:t> </a:t>
            </a:r>
            <a:endParaRPr lang="en-US" altLang="zh-TW" dirty="0" smtClean="0">
              <a:solidFill>
                <a:srgbClr val="0000CC"/>
              </a:solidFill>
              <a:latin typeface="標楷體" pitchFamily="65" charset="-120"/>
              <a:ea typeface="標楷體" pitchFamily="65" charset="-120"/>
            </a:endParaRPr>
          </a:p>
          <a:p>
            <a:pPr marL="0" indent="0">
              <a:buNone/>
            </a:pPr>
            <a:r>
              <a:rPr lang="zh-TW" altLang="en-US" dirty="0" smtClean="0">
                <a:solidFill>
                  <a:srgbClr val="0000CC"/>
                </a:solidFill>
                <a:latin typeface="標楷體" pitchFamily="65" charset="-120"/>
                <a:ea typeface="標楷體" pitchFamily="65" charset="-120"/>
              </a:rPr>
              <a:t>       </a:t>
            </a:r>
            <a:r>
              <a:rPr lang="zh-TW" altLang="zh-TW" dirty="0" smtClean="0">
                <a:solidFill>
                  <a:srgbClr val="0000CC"/>
                </a:solidFill>
                <a:latin typeface="標楷體" pitchFamily="65" charset="-120"/>
                <a:ea typeface="標楷體" pitchFamily="65" charset="-120"/>
              </a:rPr>
              <a:t>一編號，店章內未有上述內容者，應補填。</a:t>
            </a:r>
            <a:r>
              <a:rPr lang="en-US" altLang="zh-TW" dirty="0" smtClean="0">
                <a:solidFill>
                  <a:srgbClr val="0000CC"/>
                </a:solidFill>
                <a:latin typeface="標楷體" pitchFamily="65" charset="-120"/>
                <a:ea typeface="標楷體" pitchFamily="65" charset="-120"/>
              </a:rPr>
              <a:t>)</a:t>
            </a:r>
            <a:endParaRPr lang="zh-TW" altLang="zh-TW" dirty="0" smtClean="0">
              <a:solidFill>
                <a:srgbClr val="0000CC"/>
              </a:solidFill>
              <a:latin typeface="標楷體" pitchFamily="65" charset="-120"/>
              <a:ea typeface="標楷體" pitchFamily="65" charset="-120"/>
            </a:endParaRPr>
          </a:p>
          <a:p>
            <a:endParaRPr lang="zh-TW" altLang="en-US" dirty="0" smtClean="0"/>
          </a:p>
          <a:p>
            <a:endParaRPr lang="zh-TW" altLang="en-US" dirty="0"/>
          </a:p>
        </p:txBody>
      </p:sp>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緩起訴處分金經費核銷注意事項 </a:t>
            </a:r>
            <a:endParaRPr lang="zh-TW" altLang="en-US" dirty="0"/>
          </a:p>
        </p:txBody>
      </p:sp>
      <p:sp>
        <p:nvSpPr>
          <p:cNvPr id="4" name="圓角矩形圖說文字 3"/>
          <p:cNvSpPr/>
          <p:nvPr/>
        </p:nvSpPr>
        <p:spPr>
          <a:xfrm rot="4800000">
            <a:off x="4216179" y="1885911"/>
            <a:ext cx="817565" cy="1572013"/>
          </a:xfrm>
          <a:prstGeom prst="wedgeRoundRectCallout">
            <a:avLst/>
          </a:prstGeom>
          <a:ln/>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zh-TW" altLang="en-US" sz="3600" b="1" dirty="0" smtClean="0">
                <a:solidFill>
                  <a:srgbClr val="002060"/>
                </a:solidFill>
              </a:rPr>
              <a:t>受補助單位</a:t>
            </a:r>
            <a:endParaRPr lang="zh-TW" altLang="en-US" sz="3600" b="1" dirty="0">
              <a:solidFill>
                <a:srgbClr val="002060"/>
              </a:solidFill>
            </a:endParaRPr>
          </a:p>
        </p:txBody>
      </p:sp>
      <p:sp>
        <p:nvSpPr>
          <p:cNvPr id="6" name="投影片編號版面配置區 5"/>
          <p:cNvSpPr>
            <a:spLocks noGrp="1"/>
          </p:cNvSpPr>
          <p:nvPr>
            <p:ph type="sldNum" sz="quarter" idx="12"/>
          </p:nvPr>
        </p:nvSpPr>
        <p:spPr/>
        <p:txBody>
          <a:bodyPr/>
          <a:lstStyle/>
          <a:p>
            <a:fld id="{D64AAE35-3DAC-48F6-BD22-7A1434BA5B4C}" type="slidenum">
              <a:rPr lang="zh-TW" altLang="en-US" smtClean="0"/>
              <a:pPr/>
              <a:t>18</a:t>
            </a:fld>
            <a:endParaRPr lang="zh-TW"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340768"/>
            <a:ext cx="8229600" cy="4824536"/>
          </a:xfrm>
        </p:spPr>
        <p:txBody>
          <a:bodyPr>
            <a:normAutofit/>
          </a:bodyPr>
          <a:lstStyle/>
          <a:p>
            <a:pPr>
              <a:buNone/>
            </a:pPr>
            <a:r>
              <a:rPr lang="zh-TW" altLang="en-US" dirty="0" smtClean="0">
                <a:solidFill>
                  <a:srgbClr val="3019B7"/>
                </a:solidFill>
                <a:latin typeface="標楷體" pitchFamily="65" charset="-120"/>
                <a:ea typeface="標楷體" pitchFamily="65" charset="-120"/>
              </a:rPr>
              <a:t>個人領據</a:t>
            </a:r>
            <a:endParaRPr lang="en-US" altLang="zh-TW" dirty="0" smtClean="0">
              <a:solidFill>
                <a:srgbClr val="3019B7"/>
              </a:solidFill>
              <a:latin typeface="標楷體" pitchFamily="65" charset="-120"/>
              <a:ea typeface="標楷體" pitchFamily="65" charset="-120"/>
            </a:endParaRPr>
          </a:p>
          <a:p>
            <a:pPr>
              <a:buNone/>
            </a:pPr>
            <a:endParaRPr lang="en-US" altLang="zh-TW" sz="1400" dirty="0" smtClean="0">
              <a:solidFill>
                <a:srgbClr val="3019B7"/>
              </a:solidFill>
              <a:latin typeface="標楷體" pitchFamily="65" charset="-120"/>
              <a:ea typeface="標楷體" pitchFamily="65" charset="-120"/>
            </a:endParaRPr>
          </a:p>
          <a:p>
            <a:pPr>
              <a:buNone/>
            </a:pPr>
            <a:r>
              <a:rPr lang="zh-TW" altLang="en-US" dirty="0" smtClean="0">
                <a:solidFill>
                  <a:srgbClr val="3019B7"/>
                </a:solidFill>
                <a:latin typeface="標楷體" pitchFamily="65" charset="-120"/>
                <a:ea typeface="標楷體" pitchFamily="65" charset="-120"/>
              </a:rPr>
              <a:t>  </a:t>
            </a:r>
            <a:r>
              <a:rPr lang="en-US" altLang="zh-TW" dirty="0" smtClean="0">
                <a:solidFill>
                  <a:srgbClr val="3019B7"/>
                </a:solidFill>
                <a:latin typeface="標楷體" pitchFamily="65" charset="-120"/>
                <a:ea typeface="標楷體" pitchFamily="65" charset="-120"/>
              </a:rPr>
              <a:t>1.</a:t>
            </a:r>
            <a:r>
              <a:rPr lang="zh-TW" altLang="en-US" dirty="0" smtClean="0">
                <a:solidFill>
                  <a:srgbClr val="3019B7"/>
                </a:solidFill>
                <a:latin typeface="標楷體" pitchFamily="65" charset="-120"/>
                <a:ea typeface="標楷體" pitchFamily="65" charset="-120"/>
              </a:rPr>
              <a:t>受領</a:t>
            </a:r>
            <a:r>
              <a:rPr lang="zh-TW" altLang="en-US" dirty="0" smtClean="0">
                <a:solidFill>
                  <a:srgbClr val="FF0000"/>
                </a:solidFill>
                <a:latin typeface="標楷體" pitchFamily="65" charset="-120"/>
                <a:ea typeface="標楷體" pitchFamily="65" charset="-120"/>
              </a:rPr>
              <a:t>事由</a:t>
            </a:r>
            <a:r>
              <a:rPr lang="zh-TW" altLang="en-US" dirty="0" smtClean="0">
                <a:solidFill>
                  <a:srgbClr val="3019B7"/>
                </a:solidFill>
                <a:latin typeface="標楷體" pitchFamily="65" charset="-120"/>
                <a:ea typeface="標楷體" pitchFamily="65" charset="-120"/>
              </a:rPr>
              <a:t>。</a:t>
            </a:r>
          </a:p>
          <a:p>
            <a:pPr>
              <a:buNone/>
            </a:pPr>
            <a:r>
              <a:rPr lang="en-US" altLang="zh-TW" dirty="0" smtClean="0">
                <a:solidFill>
                  <a:srgbClr val="3019B7"/>
                </a:solidFill>
                <a:latin typeface="標楷體" pitchFamily="65" charset="-120"/>
                <a:ea typeface="標楷體" pitchFamily="65" charset="-120"/>
              </a:rPr>
              <a:t>  2.</a:t>
            </a:r>
            <a:r>
              <a:rPr lang="zh-TW" altLang="en-US" dirty="0" smtClean="0">
                <a:solidFill>
                  <a:srgbClr val="0070C0"/>
                </a:solidFill>
                <a:latin typeface="標楷體" pitchFamily="65" charset="-120"/>
                <a:ea typeface="標楷體" pitchFamily="65" charset="-120"/>
              </a:rPr>
              <a:t>實收數額</a:t>
            </a:r>
            <a:r>
              <a:rPr lang="en-US" altLang="zh-TW" dirty="0" smtClean="0">
                <a:solidFill>
                  <a:srgbClr val="0070C0"/>
                </a:solidFill>
                <a:latin typeface="標楷體" pitchFamily="65" charset="-120"/>
                <a:ea typeface="標楷體" pitchFamily="65" charset="-120"/>
              </a:rPr>
              <a:t>(</a:t>
            </a:r>
            <a:r>
              <a:rPr lang="zh-TW" altLang="en-US" dirty="0" smtClean="0">
                <a:solidFill>
                  <a:srgbClr val="0070C0"/>
                </a:solidFill>
                <a:latin typeface="標楷體" pitchFamily="65" charset="-120"/>
                <a:ea typeface="標楷體" pitchFamily="65" charset="-120"/>
              </a:rPr>
              <a:t>應列明給付金額明細算式</a:t>
            </a:r>
            <a:r>
              <a:rPr lang="en-US" altLang="zh-TW" dirty="0" smtClean="0">
                <a:solidFill>
                  <a:srgbClr val="0070C0"/>
                </a:solidFill>
                <a:latin typeface="標楷體" pitchFamily="65" charset="-120"/>
                <a:ea typeface="標楷體" pitchFamily="65" charset="-120"/>
              </a:rPr>
              <a:t>)</a:t>
            </a:r>
            <a:r>
              <a:rPr lang="zh-TW" altLang="en-US" dirty="0" smtClean="0">
                <a:solidFill>
                  <a:srgbClr val="0070C0"/>
                </a:solidFill>
                <a:latin typeface="標楷體" pitchFamily="65" charset="-120"/>
                <a:ea typeface="標楷體" pitchFamily="65" charset="-120"/>
              </a:rPr>
              <a:t>。</a:t>
            </a:r>
            <a:endParaRPr lang="en-US" altLang="zh-TW" dirty="0" smtClean="0">
              <a:solidFill>
                <a:srgbClr val="0070C0"/>
              </a:solidFill>
              <a:latin typeface="標楷體" pitchFamily="65" charset="-120"/>
              <a:ea typeface="標楷體" pitchFamily="65" charset="-120"/>
            </a:endParaRPr>
          </a:p>
          <a:p>
            <a:pPr>
              <a:buNone/>
            </a:pPr>
            <a:endParaRPr lang="zh-TW" altLang="en-US" sz="1200" dirty="0" smtClean="0">
              <a:solidFill>
                <a:srgbClr val="0070C0"/>
              </a:solidFill>
              <a:latin typeface="標楷體" pitchFamily="65" charset="-120"/>
              <a:ea typeface="標楷體" pitchFamily="65" charset="-120"/>
            </a:endParaRPr>
          </a:p>
          <a:p>
            <a:pPr>
              <a:buNone/>
            </a:pPr>
            <a:r>
              <a:rPr lang="en-US" altLang="zh-TW" dirty="0" smtClean="0">
                <a:solidFill>
                  <a:srgbClr val="3019B7"/>
                </a:solidFill>
                <a:latin typeface="標楷體" pitchFamily="65" charset="-120"/>
                <a:ea typeface="標楷體" pitchFamily="65" charset="-120"/>
              </a:rPr>
              <a:t>  3.</a:t>
            </a:r>
            <a:r>
              <a:rPr lang="zh-TW" altLang="en-US" dirty="0" smtClean="0">
                <a:solidFill>
                  <a:srgbClr val="3019B7"/>
                </a:solidFill>
                <a:latin typeface="標楷體" pitchFamily="65" charset="-120"/>
                <a:ea typeface="標楷體" pitchFamily="65" charset="-120"/>
              </a:rPr>
              <a:t>支付機關名稱。</a:t>
            </a:r>
          </a:p>
          <a:p>
            <a:pPr>
              <a:buNone/>
            </a:pPr>
            <a:r>
              <a:rPr lang="en-US" altLang="zh-TW" dirty="0" smtClean="0">
                <a:solidFill>
                  <a:srgbClr val="3019B7"/>
                </a:solidFill>
                <a:latin typeface="標楷體" pitchFamily="65" charset="-120"/>
                <a:ea typeface="標楷體" pitchFamily="65" charset="-120"/>
              </a:rPr>
              <a:t>  4.</a:t>
            </a:r>
            <a:r>
              <a:rPr lang="zh-TW" altLang="en-US" dirty="0" smtClean="0">
                <a:solidFill>
                  <a:srgbClr val="3019B7"/>
                </a:solidFill>
                <a:latin typeface="標楷體" pitchFamily="65" charset="-120"/>
                <a:ea typeface="標楷體" pitchFamily="65" charset="-120"/>
              </a:rPr>
              <a:t>受領人之姓名、地址暨國民身分證字號。</a:t>
            </a:r>
            <a:r>
              <a:rPr lang="zh-TW" altLang="zh-TW" dirty="0" smtClean="0"/>
              <a:t>並應由</a:t>
            </a:r>
            <a:r>
              <a:rPr lang="zh-TW" altLang="en-US" dirty="0" smtClean="0"/>
              <a:t> </a:t>
            </a:r>
            <a:endParaRPr lang="en-US" altLang="zh-TW" dirty="0" smtClean="0"/>
          </a:p>
          <a:p>
            <a:pPr>
              <a:buNone/>
            </a:pPr>
            <a:r>
              <a:rPr lang="zh-TW" altLang="en-US" dirty="0" smtClean="0">
                <a:solidFill>
                  <a:srgbClr val="FF0000"/>
                </a:solidFill>
              </a:rPr>
              <a:t>       </a:t>
            </a:r>
            <a:r>
              <a:rPr lang="zh-TW" altLang="zh-TW" dirty="0" smtClean="0">
                <a:solidFill>
                  <a:srgbClr val="FF0000"/>
                </a:solidFill>
              </a:rPr>
              <a:t>受領人親自簽名或蓋章</a:t>
            </a:r>
            <a:r>
              <a:rPr lang="zh-TW" altLang="zh-TW" dirty="0" smtClean="0"/>
              <a:t>；其非本國人者應填列</a:t>
            </a:r>
            <a:endParaRPr lang="en-US" altLang="zh-TW" dirty="0" smtClean="0"/>
          </a:p>
          <a:p>
            <a:pPr>
              <a:buNone/>
            </a:pPr>
            <a:r>
              <a:rPr lang="zh-TW" altLang="en-US" dirty="0" smtClean="0"/>
              <a:t>       </a:t>
            </a:r>
            <a:r>
              <a:rPr lang="zh-TW" altLang="zh-TW" dirty="0" smtClean="0"/>
              <a:t>外僑護照號碼</a:t>
            </a:r>
            <a:r>
              <a:rPr lang="zh-TW" altLang="en-US" dirty="0" smtClean="0"/>
              <a:t>；</a:t>
            </a:r>
            <a:r>
              <a:rPr lang="zh-TW" altLang="en-US" dirty="0" smtClean="0">
                <a:solidFill>
                  <a:srgbClr val="3019B7"/>
                </a:solidFill>
                <a:latin typeface="標楷體" pitchFamily="65" charset="-120"/>
                <a:ea typeface="標楷體" pitchFamily="65" charset="-120"/>
              </a:rPr>
              <a:t>受領人如為本機關人員，得免</a:t>
            </a:r>
            <a:endParaRPr lang="en-US" altLang="zh-TW" dirty="0" smtClean="0">
              <a:solidFill>
                <a:srgbClr val="3019B7"/>
              </a:solidFill>
              <a:latin typeface="標楷體" pitchFamily="65" charset="-120"/>
              <a:ea typeface="標楷體" pitchFamily="65" charset="-120"/>
            </a:endParaRPr>
          </a:p>
          <a:p>
            <a:pPr>
              <a:buNone/>
            </a:pPr>
            <a:r>
              <a:rPr lang="zh-TW" altLang="en-US" dirty="0" smtClean="0">
                <a:solidFill>
                  <a:srgbClr val="3019B7"/>
                </a:solidFill>
                <a:latin typeface="標楷體" pitchFamily="65" charset="-120"/>
                <a:ea typeface="標楷體" pitchFamily="65" charset="-120"/>
              </a:rPr>
              <a:t>    記其地址及其身分證字號。</a:t>
            </a:r>
            <a:endParaRPr lang="en-US" altLang="zh-TW" dirty="0" smtClean="0">
              <a:solidFill>
                <a:srgbClr val="3019B7"/>
              </a:solidFill>
              <a:latin typeface="標楷體" pitchFamily="65" charset="-120"/>
              <a:ea typeface="標楷體" pitchFamily="65" charset="-120"/>
            </a:endParaRPr>
          </a:p>
          <a:p>
            <a:pPr>
              <a:buNone/>
            </a:pPr>
            <a:r>
              <a:rPr lang="zh-TW" altLang="en-US" dirty="0" smtClean="0">
                <a:solidFill>
                  <a:srgbClr val="3019B7"/>
                </a:solidFill>
                <a:latin typeface="標楷體" pitchFamily="65" charset="-120"/>
                <a:ea typeface="標楷體" pitchFamily="65" charset="-120"/>
              </a:rPr>
              <a:t>  </a:t>
            </a:r>
            <a:r>
              <a:rPr lang="en-US" altLang="zh-TW" dirty="0" smtClean="0">
                <a:solidFill>
                  <a:srgbClr val="3019B7"/>
                </a:solidFill>
                <a:latin typeface="標楷體" pitchFamily="65" charset="-120"/>
                <a:ea typeface="標楷體" pitchFamily="65" charset="-120"/>
              </a:rPr>
              <a:t>5.</a:t>
            </a:r>
            <a:r>
              <a:rPr lang="zh-TW" altLang="en-US" dirty="0" smtClean="0">
                <a:solidFill>
                  <a:srgbClr val="3019B7"/>
                </a:solidFill>
                <a:latin typeface="標楷體" pitchFamily="65" charset="-120"/>
                <a:ea typeface="標楷體" pitchFamily="65" charset="-120"/>
              </a:rPr>
              <a:t>受領</a:t>
            </a:r>
            <a:r>
              <a:rPr lang="zh-TW" altLang="en-US" dirty="0" smtClean="0">
                <a:solidFill>
                  <a:srgbClr val="FF0000"/>
                </a:solidFill>
                <a:latin typeface="標楷體" pitchFamily="65" charset="-120"/>
                <a:ea typeface="標楷體" pitchFamily="65" charset="-120"/>
              </a:rPr>
              <a:t>年月日</a:t>
            </a:r>
            <a:r>
              <a:rPr lang="zh-TW" altLang="en-US" dirty="0" smtClean="0">
                <a:solidFill>
                  <a:srgbClr val="3019B7"/>
                </a:solidFill>
                <a:latin typeface="標楷體" pitchFamily="65" charset="-120"/>
                <a:ea typeface="標楷體" pitchFamily="65" charset="-120"/>
              </a:rPr>
              <a:t>。</a:t>
            </a:r>
          </a:p>
          <a:p>
            <a:endParaRPr lang="zh-TW" altLang="en-US" dirty="0" smtClean="0"/>
          </a:p>
          <a:p>
            <a:endParaRPr lang="zh-TW" altLang="en-US" dirty="0"/>
          </a:p>
        </p:txBody>
      </p:sp>
      <p:sp>
        <p:nvSpPr>
          <p:cNvPr id="2" name="標題 1"/>
          <p:cNvSpPr>
            <a:spLocks noGrp="1"/>
          </p:cNvSpPr>
          <p:nvPr>
            <p:ph type="title"/>
          </p:nvPr>
        </p:nvSpPr>
        <p:spPr/>
        <p:txBody>
          <a:bodyPr/>
          <a:lstStyle/>
          <a:p>
            <a:pPr algn="ctr"/>
            <a:r>
              <a:rPr lang="zh-TW" altLang="en-US" dirty="0" smtClean="0">
                <a:latin typeface="標楷體" pitchFamily="65" charset="-120"/>
                <a:ea typeface="標楷體" pitchFamily="65" charset="-120"/>
              </a:rPr>
              <a:t>緩起訴處分金經費核銷注意事項 </a:t>
            </a:r>
            <a:endParaRPr lang="zh-TW" altLang="en-US" dirty="0"/>
          </a:p>
        </p:txBody>
      </p:sp>
      <p:sp>
        <p:nvSpPr>
          <p:cNvPr id="4" name="圓角矩形圖說文字 3"/>
          <p:cNvSpPr/>
          <p:nvPr/>
        </p:nvSpPr>
        <p:spPr>
          <a:xfrm rot="4800000">
            <a:off x="4166039" y="2566121"/>
            <a:ext cx="590359" cy="1572013"/>
          </a:xfrm>
          <a:prstGeom prst="wedgeRoundRectCallout">
            <a:avLst/>
          </a:prstGeom>
          <a:ln/>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zh-TW" altLang="en-US" sz="3200" b="1" dirty="0" smtClean="0">
                <a:solidFill>
                  <a:srgbClr val="002060"/>
                </a:solidFill>
              </a:rPr>
              <a:t>受補助單位</a:t>
            </a:r>
            <a:endParaRPr lang="zh-TW" altLang="en-US" sz="3200" b="1" dirty="0">
              <a:solidFill>
                <a:srgbClr val="002060"/>
              </a:solidFill>
            </a:endParaRPr>
          </a:p>
        </p:txBody>
      </p:sp>
      <p:sp>
        <p:nvSpPr>
          <p:cNvPr id="6" name="投影片編號版面配置區 5"/>
          <p:cNvSpPr>
            <a:spLocks noGrp="1"/>
          </p:cNvSpPr>
          <p:nvPr>
            <p:ph type="sldNum" sz="quarter" idx="12"/>
          </p:nvPr>
        </p:nvSpPr>
        <p:spPr/>
        <p:txBody>
          <a:bodyPr/>
          <a:lstStyle/>
          <a:p>
            <a:fld id="{D64AAE35-3DAC-48F6-BD22-7A1434BA5B4C}" type="slidenum">
              <a:rPr lang="zh-TW" altLang="en-US" smtClean="0"/>
              <a:pPr/>
              <a:t>19</a:t>
            </a:fld>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內容版面配置區 5"/>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標題 3"/>
          <p:cNvSpPr>
            <a:spLocks noGrp="1"/>
          </p:cNvSpPr>
          <p:nvPr>
            <p:ph type="title"/>
          </p:nvPr>
        </p:nvSpPr>
        <p:spPr>
          <a:xfrm>
            <a:off x="457200" y="476672"/>
            <a:ext cx="8229600" cy="940966"/>
          </a:xfrm>
          <a:blipFill>
            <a:blip r:embed="rId8" cstate="print"/>
            <a:tile tx="0" ty="0" sx="100000" sy="100000" flip="none" algn="tl"/>
          </a:blipFill>
        </p:spPr>
        <p:txBody>
          <a:bodyPr/>
          <a:lstStyle/>
          <a:p>
            <a:pPr algn="ctr"/>
            <a:r>
              <a:rPr lang="zh-TW" altLang="en-US" dirty="0" smtClean="0"/>
              <a:t>大        綱</a:t>
            </a:r>
            <a:endParaRPr lang="zh-TW" altLang="en-US" dirty="0"/>
          </a:p>
        </p:txBody>
      </p:sp>
      <p:sp>
        <p:nvSpPr>
          <p:cNvPr id="7" name="投影片編號版面配置區 6"/>
          <p:cNvSpPr>
            <a:spLocks noGrp="1"/>
          </p:cNvSpPr>
          <p:nvPr>
            <p:ph type="sldNum" sz="quarter" idx="12"/>
          </p:nvPr>
        </p:nvSpPr>
        <p:spPr/>
        <p:txBody>
          <a:bodyPr/>
          <a:lstStyle/>
          <a:p>
            <a:fld id="{D64AAE35-3DAC-48F6-BD22-7A1434BA5B4C}" type="slidenum">
              <a:rPr lang="zh-TW" altLang="en-US" smtClean="0"/>
              <a:pPr/>
              <a:t>2</a:t>
            </a:fld>
            <a:endParaRPr lang="zh-TW"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196752"/>
            <a:ext cx="8507288" cy="4810539"/>
          </a:xfrm>
        </p:spPr>
        <p:txBody>
          <a:bodyPr>
            <a:normAutofit fontScale="92500" lnSpcReduction="10000"/>
          </a:bodyPr>
          <a:lstStyle/>
          <a:p>
            <a:r>
              <a:rPr lang="zh-TW" altLang="en-US" sz="2800" dirty="0" smtClean="0">
                <a:latin typeface="標楷體" pitchFamily="65" charset="-120"/>
                <a:ea typeface="標楷體" pitchFamily="65" charset="-120"/>
              </a:rPr>
              <a:t>收據之</a:t>
            </a:r>
            <a:r>
              <a:rPr lang="zh-TW" altLang="zh-TW" sz="2800" dirty="0" smtClean="0">
                <a:latin typeface="標楷體" pitchFamily="65" charset="-120"/>
                <a:ea typeface="標楷體" pitchFamily="65" charset="-120"/>
              </a:rPr>
              <a:t>受領人</a:t>
            </a:r>
            <a:r>
              <a:rPr lang="zh-TW" altLang="en-US" sz="2800" dirty="0" smtClean="0">
                <a:latin typeface="標楷體" pitchFamily="65" charset="-120"/>
                <a:ea typeface="標楷體" pitchFamily="65" charset="-120"/>
              </a:rPr>
              <a:t>漏未</a:t>
            </a:r>
            <a:r>
              <a:rPr lang="zh-TW" altLang="zh-TW" sz="2800" dirty="0" smtClean="0">
                <a:latin typeface="標楷體" pitchFamily="65" charset="-120"/>
                <a:ea typeface="標楷體" pitchFamily="65" charset="-120"/>
              </a:rPr>
              <a:t>簽章</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收票或收據之買受人</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空白</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估價單與取得收據</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或發票</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之廠商不符。</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支出憑證黏存單用途說明欄位空白。</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原始憑證未</a:t>
            </a:r>
            <a:r>
              <a:rPr lang="zh-TW" altLang="en-US" sz="2800" b="1" dirty="0" smtClean="0">
                <a:latin typeface="標楷體" pitchFamily="65" charset="-120"/>
                <a:ea typeface="標楷體" pitchFamily="65" charset="-120"/>
              </a:rPr>
              <a:t>黏貼牢固。</a:t>
            </a:r>
            <a:endParaRPr lang="en-US" altLang="zh-TW" sz="2800" b="1"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取得之原始憑證</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發票或收據</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，未於計畫執行期間內。</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應避免以計畫執行期間外或跨年度之憑證或發票報支</a:t>
            </a:r>
            <a:r>
              <a:rPr lang="en-US" altLang="zh-TW" sz="2800" dirty="0" smtClean="0">
                <a:latin typeface="標楷體" pitchFamily="65" charset="-120"/>
                <a:ea typeface="標楷體" pitchFamily="65" charset="-120"/>
              </a:rPr>
              <a:t>)</a:t>
            </a:r>
          </a:p>
          <a:p>
            <a:r>
              <a:rPr lang="zh-TW" altLang="zh-TW" sz="2800" dirty="0" smtClean="0">
                <a:latin typeface="標楷體" pitchFamily="65" charset="-120"/>
                <a:ea typeface="標楷體" pitchFamily="65" charset="-120"/>
              </a:rPr>
              <a:t>鐘點費、出席費、審查費、稿費等項目之核銷單據正本，</a:t>
            </a:r>
            <a:r>
              <a:rPr lang="zh-TW" altLang="en-US" sz="2800" dirty="0" smtClean="0">
                <a:latin typeface="標楷體" pitchFamily="65" charset="-120"/>
                <a:ea typeface="標楷體" pitchFamily="65" charset="-120"/>
              </a:rPr>
              <a:t>未</a:t>
            </a:r>
            <a:r>
              <a:rPr lang="zh-TW" altLang="zh-TW" sz="2800" dirty="0" smtClean="0">
                <a:latin typeface="標楷體" pitchFamily="65" charset="-120"/>
                <a:ea typeface="標楷體" pitchFamily="65" charset="-120"/>
              </a:rPr>
              <a:t>明列「已扣繳補充健保費及個人所得稅」之字樣</a:t>
            </a:r>
            <a:r>
              <a:rPr lang="zh-TW" altLang="en-US" sz="2800" dirty="0" smtClean="0">
                <a:latin typeface="標楷體" pitchFamily="65" charset="-120"/>
                <a:ea typeface="標楷體" pitchFamily="65" charset="-120"/>
              </a:rPr>
              <a:t>。</a:t>
            </a:r>
            <a:endParaRPr lang="zh-TW" altLang="zh-TW" sz="2800" dirty="0" smtClean="0">
              <a:latin typeface="標楷體" pitchFamily="65" charset="-120"/>
              <a:ea typeface="標楷體" pitchFamily="65" charset="-120"/>
            </a:endParaRPr>
          </a:p>
          <a:p>
            <a:r>
              <a:rPr lang="en-US" altLang="zh-TW" sz="2800" dirty="0" smtClean="0"/>
              <a:t> </a:t>
            </a:r>
            <a:r>
              <a:rPr lang="zh-TW" altLang="en-US" sz="2800" dirty="0" smtClean="0">
                <a:latin typeface="標楷體" pitchFamily="65" charset="-120"/>
                <a:ea typeface="標楷體" pitchFamily="65" charset="-120"/>
              </a:rPr>
              <a:t>印領清冊合計金核與明細金額之加總不符。</a:t>
            </a:r>
            <a:endParaRPr lang="en-US" altLang="zh-TW" sz="2800" dirty="0" smtClean="0">
              <a:latin typeface="標楷體" pitchFamily="65" charset="-120"/>
              <a:ea typeface="標楷體" pitchFamily="65" charset="-120"/>
            </a:endParaRPr>
          </a:p>
          <a:p>
            <a:pPr marL="360000">
              <a:spcBef>
                <a:spcPts val="600"/>
              </a:spcBef>
              <a:buNone/>
            </a:pPr>
            <a:r>
              <a:rPr lang="zh-TW" altLang="zh-TW" sz="2800" b="1" dirty="0" smtClean="0"/>
              <a:t>單據憑證報支注意事項</a:t>
            </a:r>
            <a:r>
              <a:rPr lang="en-US" altLang="zh-TW" sz="2800" b="1" dirty="0" smtClean="0"/>
              <a:t>(</a:t>
            </a:r>
            <a:r>
              <a:rPr lang="zh-TW" altLang="en-US" sz="2800" b="1" dirty="0" smtClean="0">
                <a:hlinkClick r:id="rId2" action="ppaction://hlinkfile"/>
              </a:rPr>
              <a:t>附件三</a:t>
            </a:r>
            <a:r>
              <a:rPr lang="en-US" altLang="zh-TW" sz="2800" b="1" dirty="0" smtClean="0"/>
              <a:t>)</a:t>
            </a:r>
            <a:endParaRPr lang="en-US" altLang="zh-TW" sz="2800" dirty="0" smtClean="0">
              <a:latin typeface="標楷體" pitchFamily="65" charset="-120"/>
              <a:ea typeface="標楷體" pitchFamily="65" charset="-120"/>
            </a:endParaRPr>
          </a:p>
          <a:p>
            <a:endParaRPr lang="zh-TW" altLang="zh-TW" sz="2800" dirty="0" smtClean="0"/>
          </a:p>
          <a:p>
            <a:endParaRPr lang="zh-TW" altLang="en-US" sz="2800" dirty="0">
              <a:latin typeface="標楷體" pitchFamily="65" charset="-120"/>
              <a:ea typeface="標楷體" pitchFamily="65" charset="-120"/>
            </a:endParaRPr>
          </a:p>
        </p:txBody>
      </p:sp>
      <p:sp>
        <p:nvSpPr>
          <p:cNvPr id="2" name="標題 1"/>
          <p:cNvSpPr>
            <a:spLocks noGrp="1"/>
          </p:cNvSpPr>
          <p:nvPr>
            <p:ph type="title"/>
          </p:nvPr>
        </p:nvSpPr>
        <p:spPr>
          <a:xfrm>
            <a:off x="457200" y="274638"/>
            <a:ext cx="8229600" cy="850106"/>
          </a:xfrm>
        </p:spPr>
        <p:txBody>
          <a:bodyPr>
            <a:normAutofit/>
          </a:bodyPr>
          <a:lstStyle/>
          <a:p>
            <a:pPr algn="ctr"/>
            <a:r>
              <a:rPr lang="zh-TW" altLang="en-US" dirty="0" smtClean="0">
                <a:solidFill>
                  <a:srgbClr val="0070C0"/>
                </a:solidFill>
                <a:latin typeface="標楷體" pitchFamily="65" charset="-120"/>
                <a:ea typeface="標楷體" pitchFamily="65" charset="-120"/>
              </a:rPr>
              <a:t>經費核銷常見疏漏 </a:t>
            </a:r>
            <a:endParaRPr lang="zh-TW" altLang="en-US" dirty="0">
              <a:solidFill>
                <a:srgbClr val="0070C0"/>
              </a:solidFill>
            </a:endParaRPr>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20</a:t>
            </a:fld>
            <a:endParaRPr lang="zh-TW"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sz="2800" dirty="0" smtClean="0">
                <a:latin typeface="標楷體" pitchFamily="65" charset="-120"/>
                <a:ea typeface="標楷體" pitchFamily="65" charset="-120"/>
              </a:rPr>
              <a:t>緩起訴處分金幫助各公益團體運用於弱勢，展現社會公益之價值。 </a:t>
            </a:r>
          </a:p>
          <a:p>
            <a:r>
              <a:rPr lang="zh-TW" altLang="en-US" sz="2800" dirty="0" smtClean="0">
                <a:latin typeface="標楷體" pitchFamily="65" charset="-120"/>
                <a:ea typeface="標楷體" pitchFamily="65" charset="-120"/>
              </a:rPr>
              <a:t>公益團體應有一定比率（至少百分之二十以上）之自籌款，以免過分仰賴緩起訴處分金，忽略與其他社會資源結合之重要性，導致業務之推動逐步弱化。</a:t>
            </a:r>
            <a:r>
              <a:rPr lang="zh-TW" altLang="en-US" dirty="0" smtClean="0"/>
              <a:t> </a:t>
            </a:r>
            <a:endParaRPr lang="en-US" altLang="zh-TW" dirty="0" smtClean="0"/>
          </a:p>
          <a:p>
            <a:r>
              <a:rPr lang="zh-TW" altLang="en-US" dirty="0" smtClean="0">
                <a:latin typeface="標楷體" pitchFamily="65" charset="-120"/>
                <a:ea typeface="標楷體" pitchFamily="65" charset="-120"/>
              </a:rPr>
              <a:t>計畫執行完畢後，如能依規定報支，將能儘速完成核銷流程，儘早撥付補助款。</a:t>
            </a:r>
          </a:p>
          <a:p>
            <a:endParaRPr lang="zh-TW" altLang="en-US" dirty="0"/>
          </a:p>
        </p:txBody>
      </p:sp>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結語</a:t>
            </a:r>
            <a:endParaRPr lang="zh-TW" altLang="en-US" dirty="0">
              <a:latin typeface="標楷體" pitchFamily="65" charset="-120"/>
              <a:ea typeface="標楷體" pitchFamily="65" charset="-120"/>
            </a:endParaRPr>
          </a:p>
        </p:txBody>
      </p:sp>
      <p:pic>
        <p:nvPicPr>
          <p:cNvPr id="4" name="Picture 5" descr="可愛圖片14"/>
          <p:cNvPicPr>
            <a:picLocks noChangeAspect="1" noChangeArrowheads="1"/>
          </p:cNvPicPr>
          <p:nvPr/>
        </p:nvPicPr>
        <p:blipFill>
          <a:blip r:embed="rId2" cstate="print"/>
          <a:srcRect/>
          <a:stretch>
            <a:fillRect/>
          </a:stretch>
        </p:blipFill>
        <p:spPr bwMode="auto">
          <a:xfrm>
            <a:off x="6443663" y="4652963"/>
            <a:ext cx="2700337" cy="1905000"/>
          </a:xfrm>
          <a:prstGeom prst="rect">
            <a:avLst/>
          </a:prstGeom>
          <a:noFill/>
        </p:spPr>
      </p:pic>
      <p:sp>
        <p:nvSpPr>
          <p:cNvPr id="6" name="投影片編號版面配置區 5"/>
          <p:cNvSpPr>
            <a:spLocks noGrp="1"/>
          </p:cNvSpPr>
          <p:nvPr>
            <p:ph type="sldNum" sz="quarter" idx="12"/>
          </p:nvPr>
        </p:nvSpPr>
        <p:spPr/>
        <p:txBody>
          <a:bodyPr/>
          <a:lstStyle/>
          <a:p>
            <a:fld id="{D64AAE35-3DAC-48F6-BD22-7A1434BA5B4C}" type="slidenum">
              <a:rPr lang="zh-TW" altLang="en-US" smtClean="0"/>
              <a:pPr/>
              <a:t>21</a:t>
            </a:fld>
            <a:endParaRPr lang="zh-TW"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D:\103\0706'14 中研院\BackupD\96.97.98業務\審核科\98年\主任交辦\財物標準分類及會計科目講習\上課投影片及附檔\櫻花2.jpg"/>
          <p:cNvPicPr>
            <a:picLocks noGrp="1" noChangeAspect="1" noChangeArrowheads="1"/>
          </p:cNvPicPr>
          <p:nvPr>
            <p:ph idx="1"/>
          </p:nvPr>
        </p:nvPicPr>
        <p:blipFill>
          <a:blip r:embed="rId2" cstate="print"/>
          <a:srcRect/>
          <a:stretch>
            <a:fillRect/>
          </a:stretch>
        </p:blipFill>
        <p:spPr bwMode="auto">
          <a:xfrm>
            <a:off x="1115616" y="260648"/>
            <a:ext cx="6617708" cy="5548262"/>
          </a:xfrm>
          <a:prstGeom prst="rect">
            <a:avLst/>
          </a:prstGeom>
          <a:noFill/>
        </p:spPr>
      </p:pic>
      <p:sp>
        <p:nvSpPr>
          <p:cNvPr id="2" name="標題 1"/>
          <p:cNvSpPr>
            <a:spLocks noGrp="1"/>
          </p:cNvSpPr>
          <p:nvPr>
            <p:ph type="title"/>
          </p:nvPr>
        </p:nvSpPr>
        <p:spPr>
          <a:xfrm>
            <a:off x="457200" y="274638"/>
            <a:ext cx="8229600" cy="1786210"/>
          </a:xfrm>
        </p:spPr>
        <p:txBody>
          <a:bodyPr>
            <a:normAutofit fontScale="90000"/>
          </a:bodyPr>
          <a:lstStyle/>
          <a:p>
            <a:pPr algn="ctr"/>
            <a:r>
              <a:rPr lang="zh-TW" altLang="en-US" sz="6000" dirty="0" smtClean="0">
                <a:solidFill>
                  <a:srgbClr val="0070C0"/>
                </a:solidFill>
                <a:latin typeface="標楷體" pitchFamily="65" charset="-120"/>
                <a:ea typeface="標楷體" pitchFamily="65" charset="-120"/>
              </a:rPr>
              <a:t>簡 報 完 畢</a:t>
            </a:r>
            <a:r>
              <a:rPr lang="en-US" altLang="zh-TW" sz="6000" dirty="0" smtClean="0">
                <a:solidFill>
                  <a:srgbClr val="0070C0"/>
                </a:solidFill>
                <a:latin typeface="標楷體" pitchFamily="65" charset="-120"/>
                <a:ea typeface="標楷體" pitchFamily="65" charset="-120"/>
              </a:rPr>
              <a:t/>
            </a:r>
            <a:br>
              <a:rPr lang="en-US" altLang="zh-TW" sz="6000" dirty="0" smtClean="0">
                <a:solidFill>
                  <a:srgbClr val="0070C0"/>
                </a:solidFill>
                <a:latin typeface="標楷體" pitchFamily="65" charset="-120"/>
                <a:ea typeface="標楷體" pitchFamily="65" charset="-120"/>
              </a:rPr>
            </a:br>
            <a:r>
              <a:rPr lang="zh-TW" altLang="en-US" sz="6000" dirty="0" smtClean="0">
                <a:solidFill>
                  <a:srgbClr val="0070C0"/>
                </a:solidFill>
                <a:latin typeface="標楷體" pitchFamily="65" charset="-120"/>
                <a:ea typeface="標楷體" pitchFamily="65" charset="-120"/>
              </a:rPr>
              <a:t>敬 請 指 教</a:t>
            </a:r>
            <a:endParaRPr lang="zh-TW" altLang="en-US" sz="6000" dirty="0">
              <a:solidFill>
                <a:srgbClr val="0070C0"/>
              </a:solidFill>
              <a:latin typeface="標楷體" pitchFamily="65" charset="-120"/>
              <a:ea typeface="標楷體" pitchFamily="65" charset="-120"/>
            </a:endParaRPr>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22</a:t>
            </a:fld>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55576" y="1268760"/>
            <a:ext cx="7848872" cy="4896544"/>
          </a:xfrm>
          <a:gradFill>
            <a:gsLst>
              <a:gs pos="0">
                <a:schemeClr val="accent5">
                  <a:lumMod val="20000"/>
                  <a:lumOff val="80000"/>
                </a:schemeClr>
              </a:gs>
              <a:gs pos="65000">
                <a:schemeClr val="accent4">
                  <a:tint val="32000"/>
                  <a:satMod val="250000"/>
                </a:schemeClr>
              </a:gs>
              <a:gs pos="100000">
                <a:schemeClr val="accent4">
                  <a:tint val="23000"/>
                  <a:satMod val="300000"/>
                </a:schemeClr>
              </a:gs>
            </a:gsLst>
          </a:gradFill>
        </p:spPr>
        <p:style>
          <a:lnRef idx="1">
            <a:schemeClr val="accent4"/>
          </a:lnRef>
          <a:fillRef idx="2">
            <a:schemeClr val="accent4"/>
          </a:fillRef>
          <a:effectRef idx="1">
            <a:schemeClr val="accent4"/>
          </a:effectRef>
          <a:fontRef idx="minor">
            <a:schemeClr val="dk1"/>
          </a:fontRef>
        </p:style>
        <p:txBody>
          <a:bodyPr>
            <a:normAutofit fontScale="92500"/>
          </a:bodyPr>
          <a:lstStyle/>
          <a:p>
            <a:pPr>
              <a:spcAft>
                <a:spcPts val="600"/>
              </a:spcAft>
              <a:buNone/>
            </a:pPr>
            <a:r>
              <a:rPr lang="zh-TW" altLang="en-US" sz="3200" dirty="0" smtClean="0">
                <a:latin typeface="標楷體" pitchFamily="65" charset="-120"/>
                <a:ea typeface="標楷體" pitchFamily="65" charset="-120"/>
              </a:rPr>
              <a:t>支付對象及限制 </a:t>
            </a:r>
          </a:p>
          <a:p>
            <a:r>
              <a:rPr lang="zh-TW" altLang="en-US" dirty="0" smtClean="0">
                <a:latin typeface="標楷體" pitchFamily="65" charset="-120"/>
                <a:ea typeface="標楷體" pitchFamily="65" charset="-120"/>
              </a:rPr>
              <a:t>以在</a:t>
            </a:r>
            <a:r>
              <a:rPr lang="zh-TW" altLang="en-US" dirty="0" smtClean="0">
                <a:solidFill>
                  <a:srgbClr val="FF0000"/>
                </a:solidFill>
                <a:latin typeface="標楷體" pitchFamily="65" charset="-120"/>
                <a:ea typeface="標楷體" pitchFamily="65" charset="-120"/>
              </a:rPr>
              <a:t>轄區內</a:t>
            </a:r>
            <a:r>
              <a:rPr lang="zh-TW" altLang="en-US" dirty="0" smtClean="0">
                <a:latin typeface="標楷體" pitchFamily="65" charset="-120"/>
                <a:ea typeface="標楷體" pitchFamily="65" charset="-120"/>
              </a:rPr>
              <a:t>舉辦公益活動之公益團體、地方自治團體為支付對象。</a:t>
            </a:r>
            <a:r>
              <a:rPr lang="zh-TW" altLang="en-US" dirty="0" smtClean="0">
                <a:solidFill>
                  <a:srgbClr val="0070C0"/>
                </a:solidFill>
                <a:latin typeface="標楷體" pitchFamily="65" charset="-120"/>
                <a:ea typeface="標楷體" pitchFamily="65" charset="-120"/>
              </a:rPr>
              <a:t>舉行跨轄區公益活動者，不在此限</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申請緩起訴處分金補助計畫時，應有：</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具體之計畫</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詳實之經費預算表（含申請緩起訴處分金補助</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款、自籌款及向其他機關單位申請補助款之金</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額等）</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經過本署緩起訴處分</a:t>
            </a:r>
            <a:r>
              <a:rPr lang="zh-TW" altLang="en-US" dirty="0" smtClean="0">
                <a:latin typeface="標楷體" pitchFamily="65" charset="-120"/>
                <a:ea typeface="標楷體" pitchFamily="65" charset="-120"/>
              </a:rPr>
              <a:t>金審查</a:t>
            </a:r>
            <a:r>
              <a:rPr lang="zh-TW" altLang="en-US" dirty="0" smtClean="0">
                <a:latin typeface="標楷體" pitchFamily="65" charset="-120"/>
                <a:ea typeface="標楷體" pitchFamily="65" charset="-120"/>
              </a:rPr>
              <a:t>小組審查通過</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才可獲得指定支付款項。 </a:t>
            </a:r>
          </a:p>
          <a:p>
            <a:endParaRPr lang="zh-TW" altLang="en-US" dirty="0"/>
          </a:p>
        </p:txBody>
      </p:sp>
      <p:sp>
        <p:nvSpPr>
          <p:cNvPr id="2" name="標題 1"/>
          <p:cNvSpPr>
            <a:spLocks noGrp="1"/>
          </p:cNvSpPr>
          <p:nvPr>
            <p:ph type="title"/>
          </p:nvPr>
        </p:nvSpPr>
        <p:spPr>
          <a:xfrm>
            <a:off x="755576" y="188640"/>
            <a:ext cx="7496204" cy="1071570"/>
          </a:xfrm>
        </p:spPr>
        <p:txBody>
          <a:bodyPr anchor="ctr">
            <a:normAutofit fontScale="90000"/>
          </a:bodyPr>
          <a:lstStyle/>
          <a:p>
            <a:pPr algn="ct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en-US" sz="4400" dirty="0" smtClean="0">
                <a:latin typeface="標楷體" pitchFamily="65" charset="-120"/>
                <a:ea typeface="標楷體" pitchFamily="65" charset="-120"/>
              </a:rPr>
              <a:t>緩起訴處分金作業規定 </a:t>
            </a:r>
            <a:r>
              <a:rPr lang="zh-TW" altLang="en-US" sz="4000" dirty="0" smtClean="0">
                <a:latin typeface="標楷體" pitchFamily="65" charset="-120"/>
                <a:ea typeface="標楷體" pitchFamily="65" charset="-120"/>
              </a:rPr>
              <a:t/>
            </a:r>
            <a:br>
              <a:rPr lang="zh-TW" altLang="en-US" sz="4000" dirty="0" smtClean="0">
                <a:latin typeface="標楷體" pitchFamily="65" charset="-120"/>
                <a:ea typeface="標楷體" pitchFamily="65" charset="-120"/>
              </a:rPr>
            </a:br>
            <a:r>
              <a:rPr lang="zh-TW" altLang="en-US" dirty="0" smtClean="0">
                <a:latin typeface="標楷體" pitchFamily="65" charset="-120"/>
                <a:ea typeface="標楷體" pitchFamily="65" charset="-120"/>
              </a:rPr>
              <a:t/>
            </a:r>
            <a:br>
              <a:rPr lang="zh-TW" altLang="en-US" dirty="0" smtClean="0">
                <a:latin typeface="標楷體" pitchFamily="65" charset="-120"/>
                <a:ea typeface="標楷體" pitchFamily="65" charset="-120"/>
              </a:rPr>
            </a:b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3</a:t>
            </a:fld>
            <a:endParaRPr lang="zh-TW"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340768"/>
            <a:ext cx="7704856" cy="4896544"/>
          </a:xfrm>
          <a:gradFill>
            <a:gsLst>
              <a:gs pos="0">
                <a:schemeClr val="accent5">
                  <a:lumMod val="20000"/>
                  <a:lumOff val="80000"/>
                </a:schemeClr>
              </a:gs>
              <a:gs pos="65000">
                <a:schemeClr val="accent4">
                  <a:tint val="32000"/>
                  <a:satMod val="250000"/>
                </a:schemeClr>
              </a:gs>
              <a:gs pos="100000">
                <a:schemeClr val="accent4">
                  <a:tint val="23000"/>
                  <a:satMod val="300000"/>
                </a:schemeClr>
              </a:gs>
            </a:gsLst>
          </a:gradFill>
        </p:spPr>
        <p:style>
          <a:lnRef idx="1">
            <a:schemeClr val="accent4"/>
          </a:lnRef>
          <a:fillRef idx="2">
            <a:schemeClr val="accent4"/>
          </a:fillRef>
          <a:effectRef idx="1">
            <a:schemeClr val="accent4"/>
          </a:effectRef>
          <a:fontRef idx="minor">
            <a:schemeClr val="dk1"/>
          </a:fontRef>
        </p:style>
        <p:txBody>
          <a:bodyPr>
            <a:normAutofit/>
          </a:bodyPr>
          <a:lstStyle/>
          <a:p>
            <a:r>
              <a:rPr lang="zh-TW" altLang="en-US" sz="2800" dirty="0" smtClean="0">
                <a:latin typeface="標楷體" pitchFamily="65" charset="-120"/>
                <a:ea typeface="標楷體" pitchFamily="65" charset="-120"/>
              </a:rPr>
              <a:t>公益團體、地方自治團體之固定成本費用（如辦公房舍購置經費、房租、水電、瓦斯費、人事薪津、加班費、設備費用、固定資產等）為公益團體本身賴以生存，而與公益無直接關係之項目；或屬政府應編列經費或已編列經費補助項目者，均不予支付。 </a:t>
            </a:r>
          </a:p>
          <a:p>
            <a:r>
              <a:rPr lang="zh-TW" altLang="en-US" sz="2800" dirty="0" smtClean="0">
                <a:latin typeface="標楷體" pitchFamily="65" charset="-120"/>
                <a:ea typeface="標楷體" pitchFamily="65" charset="-120"/>
              </a:rPr>
              <a:t>各團體應於事前函報計畫經本署核准之項目方可於緩起訴處分金列支。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本署審查通過准予補助之緩起訴處分金，申請團體應運用於申請計畫所指定項目，不得抵用或挪為其他項目使用。</a:t>
            </a:r>
            <a:r>
              <a:rPr lang="en-US" altLang="zh-TW" sz="2800"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endParaRPr lang="zh-TW" altLang="en-US" sz="2800" dirty="0">
              <a:latin typeface="標楷體" pitchFamily="65" charset="-120"/>
              <a:ea typeface="標楷體" pitchFamily="65" charset="-120"/>
            </a:endParaRPr>
          </a:p>
        </p:txBody>
      </p:sp>
      <p:sp>
        <p:nvSpPr>
          <p:cNvPr id="2" name="標題 1"/>
          <p:cNvSpPr>
            <a:spLocks noGrp="1"/>
          </p:cNvSpPr>
          <p:nvPr>
            <p:ph type="title"/>
          </p:nvPr>
        </p:nvSpPr>
        <p:spPr>
          <a:xfrm>
            <a:off x="1043608" y="332656"/>
            <a:ext cx="7025208" cy="738890"/>
          </a:xfrm>
        </p:spPr>
        <p:txBody>
          <a:bodyPr anchor="ctr">
            <a:normAutofit fontScale="90000"/>
          </a:bodyPr>
          <a:lstStyle/>
          <a:p>
            <a:pPr algn="ctr"/>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r>
              <a:rPr lang="zh-TW" altLang="en-US" sz="4400" dirty="0" smtClean="0">
                <a:latin typeface="標楷體" pitchFamily="65" charset="-120"/>
                <a:ea typeface="標楷體" pitchFamily="65" charset="-120"/>
              </a:rPr>
              <a:t>緩起訴處分金作業規定 </a:t>
            </a:r>
            <a:r>
              <a:rPr lang="zh-TW" altLang="en-US" sz="3200" dirty="0" smtClean="0">
                <a:latin typeface="標楷體" pitchFamily="65" charset="-120"/>
                <a:ea typeface="標楷體" pitchFamily="65" charset="-120"/>
              </a:rPr>
              <a:t/>
            </a:r>
            <a:br>
              <a:rPr lang="zh-TW" altLang="en-US" sz="3200" dirty="0" smtClean="0">
                <a:latin typeface="標楷體" pitchFamily="65" charset="-120"/>
                <a:ea typeface="標楷體" pitchFamily="65" charset="-120"/>
              </a:rPr>
            </a:br>
            <a:endParaRPr lang="zh-TW" altLang="en-US" sz="3200" dirty="0"/>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4</a:t>
            </a:fld>
            <a:endParaRPr lang="zh-TW"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zh-TW" altLang="en-US" sz="2800" b="1" dirty="0" smtClean="0">
                <a:latin typeface="標楷體" pitchFamily="65" charset="-120"/>
                <a:ea typeface="標楷體" pitchFamily="65" charset="-120"/>
              </a:rPr>
              <a:t>「緩起訴處分金及認罪協商金補助款收支運用及監督管理辦法」</a:t>
            </a:r>
            <a:r>
              <a:rPr lang="en-US" altLang="zh-TW" sz="2800" b="1" dirty="0" smtClean="0">
                <a:latin typeface="標楷體" pitchFamily="65" charset="-120"/>
                <a:ea typeface="標楷體" pitchFamily="65" charset="-120"/>
              </a:rPr>
              <a:t>(104.7.14)</a:t>
            </a:r>
          </a:p>
          <a:p>
            <a:r>
              <a:rPr lang="zh-TW" altLang="en-US" sz="2800" b="1" dirty="0" smtClean="0">
                <a:latin typeface="標楷體" pitchFamily="65" charset="-120"/>
                <a:ea typeface="標楷體" pitchFamily="65" charset="-120"/>
              </a:rPr>
              <a:t>「</a:t>
            </a:r>
            <a:r>
              <a:rPr lang="zh-TW" altLang="zh-TW" sz="2800" b="1" dirty="0" smtClean="0">
                <a:latin typeface="標楷體" pitchFamily="65" charset="-120"/>
                <a:ea typeface="標楷體" pitchFamily="65" charset="-120"/>
              </a:rPr>
              <a:t>中央政府各機關對民間團體及個人補</a:t>
            </a:r>
            <a:r>
              <a:rPr lang="en-US" altLang="zh-TW" sz="2800" b="1" dirty="0" smtClean="0">
                <a:latin typeface="標楷體" pitchFamily="65" charset="-120"/>
                <a:ea typeface="標楷體" pitchFamily="65" charset="-120"/>
              </a:rPr>
              <a:t>(</a:t>
            </a:r>
            <a:r>
              <a:rPr lang="zh-TW" altLang="zh-TW" sz="2800" b="1" dirty="0" smtClean="0">
                <a:latin typeface="標楷體" pitchFamily="65" charset="-120"/>
                <a:ea typeface="標楷體" pitchFamily="65" charset="-120"/>
              </a:rPr>
              <a:t>捐</a:t>
            </a:r>
            <a:r>
              <a:rPr lang="en-US" altLang="zh-TW" sz="2800" b="1" dirty="0" smtClean="0">
                <a:latin typeface="標楷體" pitchFamily="65" charset="-120"/>
                <a:ea typeface="標楷體" pitchFamily="65" charset="-120"/>
              </a:rPr>
              <a:t>)</a:t>
            </a:r>
            <a:r>
              <a:rPr lang="zh-TW" altLang="zh-TW" sz="2800" b="1" dirty="0" smtClean="0">
                <a:latin typeface="標楷體" pitchFamily="65" charset="-120"/>
                <a:ea typeface="標楷體" pitchFamily="65" charset="-120"/>
              </a:rPr>
              <a:t>助預算執行應注意事項</a:t>
            </a:r>
            <a:r>
              <a:rPr lang="zh-TW" altLang="en-US" sz="2800" b="1" dirty="0" smtClean="0">
                <a:latin typeface="標楷體" pitchFamily="65" charset="-120"/>
                <a:ea typeface="標楷體" pitchFamily="65" charset="-120"/>
              </a:rPr>
              <a:t>」</a:t>
            </a:r>
            <a:r>
              <a:rPr lang="en-US" altLang="zh-TW" sz="2800" b="1" dirty="0" smtClean="0">
                <a:latin typeface="標楷體" pitchFamily="65" charset="-120"/>
                <a:ea typeface="標楷體" pitchFamily="65" charset="-120"/>
              </a:rPr>
              <a:t>(103.12.25)</a:t>
            </a:r>
            <a:endParaRPr lang="zh-TW" altLang="zh-TW" sz="2800" b="1" dirty="0" smtClean="0">
              <a:latin typeface="標楷體" pitchFamily="65" charset="-120"/>
              <a:ea typeface="標楷體" pitchFamily="65" charset="-120"/>
            </a:endParaRPr>
          </a:p>
          <a:p>
            <a:endParaRPr lang="en-US" altLang="zh-TW" dirty="0" smtClean="0"/>
          </a:p>
          <a:p>
            <a:r>
              <a:rPr lang="zh-TW" altLang="zh-TW" dirty="0" smtClean="0">
                <a:latin typeface="標楷體" pitchFamily="65" charset="-120"/>
                <a:ea typeface="標楷體" pitchFamily="65" charset="-120"/>
              </a:rPr>
              <a:t>為使各機關對民間團體補（捐）助資訊更為公開、透明化，以利公眾瞭解與監督政府補（捐）助經費執行成效及管考情形</a:t>
            </a:r>
            <a:r>
              <a:rPr lang="zh-TW" altLang="en-US" dirty="0" smtClean="0">
                <a:latin typeface="標楷體" pitchFamily="65" charset="-120"/>
                <a:ea typeface="標楷體" pitchFamily="65" charset="-120"/>
              </a:rPr>
              <a:t>，</a:t>
            </a:r>
            <a:r>
              <a:rPr lang="zh-TW" altLang="zh-TW" dirty="0" smtClean="0">
                <a:latin typeface="標楷體" pitchFamily="65" charset="-120"/>
                <a:ea typeface="標楷體" pitchFamily="65" charset="-120"/>
              </a:rPr>
              <a:t>各機關對民間團體及個人之補（捐）助，於機關網站公開</a:t>
            </a:r>
            <a:r>
              <a:rPr lang="zh-TW" altLang="en-US" dirty="0" smtClean="0">
                <a:latin typeface="標楷體" pitchFamily="65" charset="-120"/>
                <a:ea typeface="標楷體" pitchFamily="65" charset="-120"/>
              </a:rPr>
              <a:t>。</a:t>
            </a:r>
            <a:endParaRPr lang="zh-TW" altLang="zh-TW" dirty="0" smtClean="0">
              <a:latin typeface="標楷體" pitchFamily="65" charset="-120"/>
              <a:ea typeface="標楷體" pitchFamily="65" charset="-120"/>
            </a:endParaRPr>
          </a:p>
        </p:txBody>
      </p:sp>
      <p:sp>
        <p:nvSpPr>
          <p:cNvPr id="3" name="投影片編號版面配置區 2"/>
          <p:cNvSpPr>
            <a:spLocks noGrp="1"/>
          </p:cNvSpPr>
          <p:nvPr>
            <p:ph type="sldNum" sz="quarter" idx="12"/>
          </p:nvPr>
        </p:nvSpPr>
        <p:spPr/>
        <p:txBody>
          <a:bodyPr/>
          <a:lstStyle/>
          <a:p>
            <a:fld id="{D64AAE35-3DAC-48F6-BD22-7A1434BA5B4C}" type="slidenum">
              <a:rPr lang="zh-TW" altLang="en-US" smtClean="0"/>
              <a:pPr/>
              <a:t>5</a:t>
            </a:fld>
            <a:endParaRPr lang="zh-TW" altLang="en-US"/>
          </a:p>
        </p:txBody>
      </p:sp>
      <p:sp>
        <p:nvSpPr>
          <p:cNvPr id="4" name="標題 3"/>
          <p:cNvSpPr>
            <a:spLocks noGrp="1"/>
          </p:cNvSpPr>
          <p:nvPr>
            <p:ph type="title"/>
          </p:nvPr>
        </p:nvSpPr>
        <p:spPr/>
        <p:txBody>
          <a:bodyPr/>
          <a:lstStyle/>
          <a:p>
            <a:pPr algn="ctr"/>
            <a:r>
              <a:rPr lang="zh-TW" altLang="en-US" sz="4000" dirty="0" smtClean="0">
                <a:latin typeface="標楷體" pitchFamily="65" charset="-120"/>
                <a:ea typeface="標楷體" pitchFamily="65" charset="-120"/>
              </a:rPr>
              <a:t>緩起訴處分金作業規定</a:t>
            </a:r>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a:lnSpc>
                <a:spcPct val="120000"/>
              </a:lnSpc>
            </a:pPr>
            <a:r>
              <a:rPr lang="zh-TW" altLang="zh-TW" dirty="0" smtClean="0">
                <a:solidFill>
                  <a:srgbClr val="002060"/>
                </a:solidFill>
                <a:latin typeface="標楷體" pitchFamily="65" charset="-120"/>
                <a:ea typeface="標楷體" pitchFamily="65" charset="-120"/>
              </a:rPr>
              <a:t>同一案件向二個以上機關提出申請補（捐）助，應列明全部經費內容，及向各機關申請補（捐）助之項目及金額。如有隱匿不實或造假情事，應撤銷該補（捐）助案件，並收回已撥付款項。</a:t>
            </a:r>
            <a:endParaRPr lang="en-US" altLang="zh-TW" dirty="0" smtClean="0">
              <a:solidFill>
                <a:srgbClr val="002060"/>
              </a:solidFill>
              <a:latin typeface="標楷體" pitchFamily="65" charset="-120"/>
              <a:ea typeface="標楷體" pitchFamily="65" charset="-120"/>
            </a:endParaRPr>
          </a:p>
          <a:p>
            <a:pPr>
              <a:lnSpc>
                <a:spcPct val="120000"/>
              </a:lnSpc>
            </a:pPr>
            <a:r>
              <a:rPr lang="zh-TW" altLang="zh-TW" dirty="0" smtClean="0">
                <a:solidFill>
                  <a:srgbClr val="002060"/>
                </a:solidFill>
                <a:latin typeface="標楷體" pitchFamily="65" charset="-120"/>
                <a:ea typeface="標楷體" pitchFamily="65" charset="-120"/>
              </a:rPr>
              <a:t>受補（捐）助經費結報時，所檢附之支出憑證應依支出憑證處理要點規定辦理，並應詳列支出用途及全部實支經費總額，同一案件由二個以上機關補（捐）助者，應列明各機關實際補（捐）助金額。</a:t>
            </a:r>
          </a:p>
          <a:p>
            <a:pPr>
              <a:lnSpc>
                <a:spcPct val="120000"/>
              </a:lnSpc>
            </a:pPr>
            <a:endParaRPr lang="zh-TW" altLang="en-US" dirty="0">
              <a:solidFill>
                <a:srgbClr val="002060"/>
              </a:solidFill>
              <a:latin typeface="標楷體" pitchFamily="65" charset="-120"/>
              <a:ea typeface="標楷體" pitchFamily="65" charset="-120"/>
            </a:endParaRPr>
          </a:p>
        </p:txBody>
      </p:sp>
      <p:sp>
        <p:nvSpPr>
          <p:cNvPr id="3" name="投影片編號版面配置區 2"/>
          <p:cNvSpPr>
            <a:spLocks noGrp="1"/>
          </p:cNvSpPr>
          <p:nvPr>
            <p:ph type="sldNum" sz="quarter" idx="12"/>
          </p:nvPr>
        </p:nvSpPr>
        <p:spPr/>
        <p:txBody>
          <a:bodyPr/>
          <a:lstStyle/>
          <a:p>
            <a:fld id="{D64AAE35-3DAC-48F6-BD22-7A1434BA5B4C}" type="slidenum">
              <a:rPr lang="zh-TW" altLang="en-US" smtClean="0"/>
              <a:pPr/>
              <a:t>6</a:t>
            </a:fld>
            <a:endParaRPr lang="zh-TW" altLang="en-US"/>
          </a:p>
        </p:txBody>
      </p:sp>
      <p:sp>
        <p:nvSpPr>
          <p:cNvPr id="4" name="標題 3"/>
          <p:cNvSpPr>
            <a:spLocks noGrp="1"/>
          </p:cNvSpPr>
          <p:nvPr>
            <p:ph type="title"/>
          </p:nvPr>
        </p:nvSpPr>
        <p:spPr/>
        <p:txBody>
          <a:bodyPr/>
          <a:lstStyle/>
          <a:p>
            <a:pPr algn="ctr"/>
            <a:r>
              <a:rPr lang="zh-TW" altLang="en-US" sz="4400" dirty="0" smtClean="0">
                <a:latin typeface="標楷體" pitchFamily="65" charset="-120"/>
                <a:ea typeface="標楷體" pitchFamily="65" charset="-120"/>
              </a:rPr>
              <a:t>緩起訴處分金作業規定</a:t>
            </a:r>
            <a:endParaRPr lang="zh-TW"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endParaRPr lang="en-US" altLang="zh-TW" dirty="0" smtClean="0"/>
          </a:p>
          <a:p>
            <a:pPr>
              <a:lnSpc>
                <a:spcPct val="150000"/>
              </a:lnSpc>
            </a:pPr>
            <a:r>
              <a:rPr lang="zh-TW" altLang="zh-TW" sz="3200" dirty="0" smtClean="0">
                <a:latin typeface="標楷體" pitchFamily="65" charset="-120"/>
                <a:ea typeface="標楷體" pitchFamily="65" charset="-120"/>
              </a:rPr>
              <a:t>受補（捐）助之民間團體及個人申請支付款項時，應本誠信原則對所提出支出憑證之支付事實及真實性負責，如有不實，應負相關責任。</a:t>
            </a:r>
          </a:p>
          <a:p>
            <a:endParaRPr lang="zh-TW" altLang="en-US" dirty="0"/>
          </a:p>
        </p:txBody>
      </p:sp>
      <p:sp>
        <p:nvSpPr>
          <p:cNvPr id="3" name="投影片編號版面配置區 2"/>
          <p:cNvSpPr>
            <a:spLocks noGrp="1"/>
          </p:cNvSpPr>
          <p:nvPr>
            <p:ph type="sldNum" sz="quarter" idx="12"/>
          </p:nvPr>
        </p:nvSpPr>
        <p:spPr/>
        <p:txBody>
          <a:bodyPr/>
          <a:lstStyle/>
          <a:p>
            <a:fld id="{D64AAE35-3DAC-48F6-BD22-7A1434BA5B4C}" type="slidenum">
              <a:rPr lang="zh-TW" altLang="en-US" smtClean="0"/>
              <a:pPr/>
              <a:t>7</a:t>
            </a:fld>
            <a:endParaRPr lang="zh-TW" altLang="en-US"/>
          </a:p>
        </p:txBody>
      </p:sp>
      <p:sp>
        <p:nvSpPr>
          <p:cNvPr id="4" name="標題 3"/>
          <p:cNvSpPr>
            <a:spLocks noGrp="1"/>
          </p:cNvSpPr>
          <p:nvPr>
            <p:ph type="title"/>
          </p:nvPr>
        </p:nvSpPr>
        <p:spPr/>
        <p:txBody>
          <a:bodyPr/>
          <a:lstStyle/>
          <a:p>
            <a:pPr algn="ctr"/>
            <a:r>
              <a:rPr lang="zh-TW" altLang="en-US" sz="4400" dirty="0" smtClean="0">
                <a:latin typeface="標楷體" pitchFamily="65" charset="-120"/>
                <a:ea typeface="標楷體" pitchFamily="65" charset="-120"/>
              </a:rPr>
              <a:t>緩起訴處分金作業規定</a:t>
            </a:r>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115616" y="1412776"/>
            <a:ext cx="7239000" cy="5042960"/>
          </a:xfrm>
          <a:blipFill>
            <a:blip r:embed="rId2" cstate="print"/>
            <a:tile tx="0" ty="0" sx="100000" sy="100000" flip="none" algn="tl"/>
          </a:blipFill>
        </p:spPr>
        <p:txBody>
          <a:bodyPr/>
          <a:lstStyle/>
          <a:p>
            <a:r>
              <a:rPr lang="zh-TW" altLang="en-US" sz="2800" dirty="0" smtClean="0">
                <a:latin typeface="標楷體" pitchFamily="65" charset="-120"/>
                <a:ea typeface="標楷體" pitchFamily="65" charset="-120"/>
              </a:rPr>
              <a:t>本署「</a:t>
            </a:r>
            <a:r>
              <a:rPr lang="zh-TW" altLang="zh-TW" sz="2800" b="1" dirty="0" smtClean="0">
                <a:latin typeface="標楷體" pitchFamily="65" charset="-120"/>
                <a:ea typeface="標楷體" pitchFamily="65" charset="-120"/>
              </a:rPr>
              <a:t>緩起訴處分金支用查核評估小組</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將定期或不定期進行查核評估，以確定緩起訴處分金是否使用於執行計畫書所列之特定公益用途。</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受查核評估之公益團體、地方自治團體，如有拒絕提供查核評估之資料</a:t>
            </a:r>
            <a:r>
              <a:rPr lang="zh-TW" altLang="en-US" sz="2800" b="1" dirty="0" smtClean="0">
                <a:latin typeface="標楷體" pitchFamily="65" charset="-120"/>
                <a:ea typeface="標楷體" pitchFamily="65" charset="-120"/>
              </a:rPr>
              <a:t>，或所提供之查核評估資料有虛偽不實，或違反執行計畫書所列之公益用途，情節重大者，本署緩起訴處分金審查小組將立即依程序予以除名，並請求返還已撥付之款項。</a:t>
            </a:r>
            <a:r>
              <a:rPr lang="zh-TW" altLang="en-US" sz="2800" dirty="0" smtClean="0">
                <a:latin typeface="標楷體" pitchFamily="65" charset="-120"/>
                <a:ea typeface="標楷體" pitchFamily="65" charset="-120"/>
              </a:rPr>
              <a:t> </a:t>
            </a:r>
          </a:p>
          <a:p>
            <a:endParaRPr lang="zh-TW" altLang="en-US" dirty="0"/>
          </a:p>
        </p:txBody>
      </p:sp>
      <p:sp>
        <p:nvSpPr>
          <p:cNvPr id="2" name="標題 1"/>
          <p:cNvSpPr>
            <a:spLocks noGrp="1"/>
          </p:cNvSpPr>
          <p:nvPr>
            <p:ph type="title"/>
          </p:nvPr>
        </p:nvSpPr>
        <p:spPr>
          <a:xfrm>
            <a:off x="457200" y="320040"/>
            <a:ext cx="7239000" cy="876712"/>
          </a:xfrm>
        </p:spPr>
        <p:txBody>
          <a:bodyPr>
            <a:noAutofit/>
          </a:bodyPr>
          <a:lstStyle/>
          <a:p>
            <a:pPr algn="ctr"/>
            <a:r>
              <a:rPr lang="zh-TW" altLang="en-US" sz="4000" dirty="0" smtClean="0">
                <a:latin typeface="標楷體" pitchFamily="65" charset="-120"/>
                <a:ea typeface="標楷體" pitchFamily="65" charset="-120"/>
              </a:rPr>
              <a:t>緩起訴處分金作業規定 </a:t>
            </a:r>
            <a:endParaRPr lang="zh-TW" altLang="en-US" sz="4000" dirty="0"/>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8</a:t>
            </a:fld>
            <a:endParaRPr lang="zh-TW"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1560" y="1484784"/>
            <a:ext cx="8229600" cy="4525963"/>
          </a:xfrm>
          <a:gradFill>
            <a:gsLst>
              <a:gs pos="0">
                <a:srgbClr val="FFEFD1"/>
              </a:gs>
              <a:gs pos="64999">
                <a:srgbClr val="F0EBD5"/>
              </a:gs>
              <a:gs pos="100000">
                <a:srgbClr val="D1C39F"/>
              </a:gs>
            </a:gsLst>
            <a:lin ang="16200000" scaled="0"/>
          </a:gradFill>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zh-TW" altLang="en-US" dirty="0" smtClean="0"/>
              <a:t>   </a:t>
            </a:r>
            <a:r>
              <a:rPr lang="zh-TW" altLang="en-US" sz="2800" dirty="0" smtClean="0">
                <a:latin typeface="標楷體" pitchFamily="65" charset="-120"/>
                <a:ea typeface="標楷體" pitchFamily="65" charset="-120"/>
              </a:rPr>
              <a:t>填表說明 </a:t>
            </a:r>
          </a:p>
          <a:p>
            <a:r>
              <a:rPr lang="zh-TW" altLang="en-US" sz="2800" dirty="0" smtClean="0">
                <a:latin typeface="標楷體" pitchFamily="65" charset="-120"/>
                <a:ea typeface="標楷體" pitchFamily="65" charset="-120"/>
              </a:rPr>
              <a:t>計畫內容及金額應明確詳實 </a:t>
            </a:r>
          </a:p>
          <a:p>
            <a:r>
              <a:rPr lang="zh-TW" altLang="en-US" sz="2800" dirty="0" smtClean="0">
                <a:latin typeface="標楷體" pitchFamily="65" charset="-120"/>
                <a:ea typeface="標楷體" pitchFamily="65" charset="-120"/>
              </a:rPr>
              <a:t>自籌經費比率不宜過低</a:t>
            </a:r>
            <a:r>
              <a:rPr lang="en-US" altLang="zh-TW" sz="2800"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（至少應有百分</a:t>
            </a:r>
            <a:endParaRPr lang="en-US" altLang="zh-TW" sz="2800" b="1" dirty="0" smtClean="0">
              <a:latin typeface="標楷體" pitchFamily="65" charset="-120"/>
              <a:ea typeface="標楷體" pitchFamily="65" charset="-120"/>
            </a:endParaRPr>
          </a:p>
          <a:p>
            <a:pPr>
              <a:buNone/>
            </a:pPr>
            <a:r>
              <a:rPr lang="zh-TW" altLang="en-US" sz="2800" b="1" dirty="0" smtClean="0">
                <a:latin typeface="標楷體" pitchFamily="65" charset="-120"/>
                <a:ea typeface="標楷體" pitchFamily="65" charset="-120"/>
              </a:rPr>
              <a:t>    之二十以上自籌款）。 </a:t>
            </a:r>
          </a:p>
          <a:p>
            <a:pPr>
              <a:buNone/>
            </a:pPr>
            <a:endParaRPr lang="en-US" altLang="zh-TW" sz="1300" dirty="0" smtClean="0">
              <a:latin typeface="標楷體" pitchFamily="65" charset="-120"/>
              <a:ea typeface="標楷體" pitchFamily="65" charset="-120"/>
            </a:endParaRPr>
          </a:p>
          <a:p>
            <a:pPr>
              <a:buNone/>
            </a:pPr>
            <a:r>
              <a:rPr lang="zh-TW" altLang="en-US" sz="2800" b="1" dirty="0" smtClean="0">
                <a:solidFill>
                  <a:srgbClr val="002060"/>
                </a:solidFill>
                <a:latin typeface="標楷體" pitchFamily="65" charset="-120"/>
                <a:ea typeface="標楷體" pitchFamily="65" charset="-120"/>
              </a:rPr>
              <a:t>經費預算表 </a:t>
            </a:r>
            <a:r>
              <a:rPr lang="en-US" altLang="zh-TW" sz="2800" b="1" dirty="0" smtClean="0">
                <a:solidFill>
                  <a:srgbClr val="002060"/>
                </a:solidFill>
                <a:latin typeface="標楷體" pitchFamily="65" charset="-120"/>
                <a:ea typeface="標楷體" pitchFamily="65" charset="-120"/>
              </a:rPr>
              <a:t>(</a:t>
            </a:r>
            <a:r>
              <a:rPr lang="zh-TW" altLang="en-US" sz="2800" b="1" dirty="0" smtClean="0">
                <a:solidFill>
                  <a:srgbClr val="002060"/>
                </a:solidFill>
                <a:latin typeface="標楷體" pitchFamily="65" charset="-120"/>
                <a:ea typeface="標楷體" pitchFamily="65" charset="-120"/>
              </a:rPr>
              <a:t>應注意事項</a:t>
            </a:r>
            <a:r>
              <a:rPr lang="en-US" altLang="zh-TW" sz="2800" b="1" dirty="0" smtClean="0">
                <a:solidFill>
                  <a:srgbClr val="002060"/>
                </a:solidFill>
                <a:latin typeface="標楷體" pitchFamily="65" charset="-120"/>
                <a:ea typeface="標楷體" pitchFamily="65" charset="-120"/>
              </a:rPr>
              <a:t>)</a:t>
            </a:r>
            <a:endParaRPr lang="zh-TW" altLang="en-US" sz="2800" b="1" dirty="0" smtClean="0">
              <a:solidFill>
                <a:srgbClr val="002060"/>
              </a:solidFill>
              <a:latin typeface="標楷體" pitchFamily="65" charset="-120"/>
              <a:ea typeface="標楷體" pitchFamily="65" charset="-120"/>
            </a:endParaRPr>
          </a:p>
          <a:p>
            <a:r>
              <a:rPr lang="zh-TW" altLang="en-US" sz="2800" dirty="0" smtClean="0">
                <a:latin typeface="標楷體" pitchFamily="65" charset="-120"/>
                <a:ea typeface="標楷體" pitchFamily="65" charset="-120"/>
              </a:rPr>
              <a:t>單價數量相乘加總應相符。 </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  經費預估數量與活動預計人數不宜差距過</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大。</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  單價明顯偏高。 </a:t>
            </a:r>
            <a:endParaRPr lang="en-US" altLang="zh-TW" sz="2800" dirty="0" smtClean="0">
              <a:latin typeface="標楷體" pitchFamily="65" charset="-120"/>
              <a:ea typeface="標楷體" pitchFamily="65" charset="-120"/>
            </a:endParaRPr>
          </a:p>
          <a:p>
            <a:endParaRPr lang="zh-TW" altLang="en-US" sz="2800" dirty="0" smtClean="0">
              <a:latin typeface="標楷體" pitchFamily="65" charset="-120"/>
              <a:ea typeface="標楷體" pitchFamily="65" charset="-120"/>
            </a:endParaRPr>
          </a:p>
          <a:p>
            <a:endParaRPr lang="zh-TW" altLang="en-US" dirty="0"/>
          </a:p>
        </p:txBody>
      </p:sp>
      <p:sp>
        <p:nvSpPr>
          <p:cNvPr id="2" name="標題 1"/>
          <p:cNvSpPr>
            <a:spLocks noGrp="1"/>
          </p:cNvSpPr>
          <p:nvPr>
            <p:ph type="title"/>
          </p:nvPr>
        </p:nvSpPr>
        <p:spPr>
          <a:xfrm>
            <a:off x="457200" y="320040"/>
            <a:ext cx="7239000" cy="948720"/>
          </a:xfrm>
        </p:spPr>
        <p:txBody>
          <a:bodyPr/>
          <a:lstStyle/>
          <a:p>
            <a:pPr algn="ctr"/>
            <a:r>
              <a:rPr lang="zh-TW" altLang="en-US" dirty="0" smtClean="0">
                <a:latin typeface="標楷體" pitchFamily="65" charset="-120"/>
                <a:ea typeface="標楷體" pitchFamily="65" charset="-120"/>
              </a:rPr>
              <a:t>申請補助經費預算表 </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12"/>
          </p:nvPr>
        </p:nvSpPr>
        <p:spPr/>
        <p:txBody>
          <a:bodyPr/>
          <a:lstStyle/>
          <a:p>
            <a:fld id="{D64AAE35-3DAC-48F6-BD22-7A1434BA5B4C}" type="slidenum">
              <a:rPr lang="zh-TW" altLang="en-US" smtClean="0"/>
              <a:pPr/>
              <a:t>9</a:t>
            </a:fld>
            <a:endParaRPr lang="zh-TW"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匯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匯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1508</TotalTime>
  <Words>2013</Words>
  <Application>Microsoft Office PowerPoint</Application>
  <PresentationFormat>如螢幕大小 (4:3)</PresentationFormat>
  <Paragraphs>237</Paragraphs>
  <Slides>22</Slides>
  <Notes>4</Notes>
  <HiddenSlides>0</HiddenSlides>
  <MMClips>0</MMClips>
  <ScaleCrop>false</ScaleCrop>
  <HeadingPairs>
    <vt:vector size="4" baseType="variant">
      <vt:variant>
        <vt:lpstr>佈景主題</vt:lpstr>
      </vt:variant>
      <vt:variant>
        <vt:i4>1</vt:i4>
      </vt:variant>
      <vt:variant>
        <vt:lpstr>投影片標題</vt:lpstr>
      </vt:variant>
      <vt:variant>
        <vt:i4>22</vt:i4>
      </vt:variant>
    </vt:vector>
  </HeadingPairs>
  <TitlesOfParts>
    <vt:vector size="23" baseType="lpstr">
      <vt:lpstr>匯合</vt:lpstr>
      <vt:lpstr>投影片 1</vt:lpstr>
      <vt:lpstr>大        綱</vt:lpstr>
      <vt:lpstr>  緩起訴處分金作業規定   </vt:lpstr>
      <vt:lpstr> 緩起訴處分金作業規定  </vt:lpstr>
      <vt:lpstr>緩起訴處分金作業規定</vt:lpstr>
      <vt:lpstr>緩起訴處分金作業規定</vt:lpstr>
      <vt:lpstr>緩起訴處分金作業規定</vt:lpstr>
      <vt:lpstr>緩起訴處分金作業規定 </vt:lpstr>
      <vt:lpstr>申請補助經費預算表 </vt:lpstr>
      <vt:lpstr>申請補助經費預算表 </vt:lpstr>
      <vt:lpstr>申請補助經費預算表(範例) </vt:lpstr>
      <vt:lpstr>報送成果及經費結報(重要新增事項) </vt:lpstr>
      <vt:lpstr>報送成果及經費結報 </vt:lpstr>
      <vt:lpstr>報送成果及經費結報 </vt:lpstr>
      <vt:lpstr>緩起訴處分金經費核銷注意事項 </vt:lpstr>
      <vt:lpstr>緩起訴處分金經費核銷注意事項 </vt:lpstr>
      <vt:lpstr>緩起訴處分金經費核銷注意事項 </vt:lpstr>
      <vt:lpstr>緩起訴處分金經費核銷注意事項 </vt:lpstr>
      <vt:lpstr>緩起訴處分金經費核銷注意事項 </vt:lpstr>
      <vt:lpstr>經費核銷常見疏漏 </vt:lpstr>
      <vt:lpstr>結語</vt:lpstr>
      <vt:lpstr>簡 報 完 畢 敬 請 指 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臺灣桃園地方法院檢察署 </dc:title>
  <dc:creator>Admin</dc:creator>
  <cp:lastModifiedBy>Admin</cp:lastModifiedBy>
  <cp:revision>192</cp:revision>
  <dcterms:created xsi:type="dcterms:W3CDTF">2014-08-11T00:27:03Z</dcterms:created>
  <dcterms:modified xsi:type="dcterms:W3CDTF">2015-09-02T03:37:00Z</dcterms:modified>
</cp:coreProperties>
</file>